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aleway"/>
      <p:regular r:id="rId41"/>
      <p:bold r:id="rId42"/>
      <p:italic r:id="rId43"/>
      <p:boldItalic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7.xml"/><Relationship Id="rId44" Type="http://schemas.openxmlformats.org/officeDocument/2006/relationships/font" Target="fonts/Raleway-boldItalic.fntdata"/><Relationship Id="rId21" Type="http://schemas.openxmlformats.org/officeDocument/2006/relationships/slide" Target="slides/slide16.xml"/><Relationship Id="rId43" Type="http://schemas.openxmlformats.org/officeDocument/2006/relationships/font" Target="fonts/Raleway-italic.fntdata"/><Relationship Id="rId24" Type="http://schemas.openxmlformats.org/officeDocument/2006/relationships/slide" Target="slides/slide19.xml"/><Relationship Id="rId46" Type="http://schemas.openxmlformats.org/officeDocument/2006/relationships/font" Target="fonts/Roboto-bold.fntdata"/><Relationship Id="rId23" Type="http://schemas.openxmlformats.org/officeDocument/2006/relationships/slide" Target="slides/slide18.xml"/><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boldItalic.fntdata"/><Relationship Id="rId25" Type="http://schemas.openxmlformats.org/officeDocument/2006/relationships/slide" Target="slides/slide20.xml"/><Relationship Id="rId47"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a5bc17efe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a5bc17ef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5bc17ef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5bc17e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a5bc17efe_0_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a5bc17ef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5bc17ef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5bc17e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a62e3c27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a62e3c2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a5bc17efe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a5bc17ef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a62e3c27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a62e3c2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a62e3c279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a62e3c27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a62e3c27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a62e3c27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a62e3c279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a62e3c2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a62e3c279_0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a62e3c27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a5bc17efe_0_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a5bc17ef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a5bc17efe_0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a5bc17ef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a62e3c279_0_2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a62e3c279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a62e3c279_0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a62e3c27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a62e3c279_0_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a62e3c27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7a62e3c279_0_3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a62e3c27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a62e3c279_0_3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a62e3c279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a62e3c279_0_3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a62e3c27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bb0d3f0e8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bb0d3f0e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a62e3c279_0_3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a62e3c27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7a62e3c279_0_3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7a62e3c27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a62e3c279_0_3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a62e3c27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a62e3c279_0_3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a62e3c27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7a62e3c279_0_4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a62e3c279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6bd4d95cab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6bd4d95c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bb0d3f0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bb0d3f0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bb0d3f0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bb0d3f0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5bc17efe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5bc17ef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5bc17e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5bc17e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hyperlink" Target="https://www.kaggle.com/c/leaf-classification/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hyperlink" Target="https://www.kaggle.com/c/leaf-classification/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Leaf-Classification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deep learning to classify the species of leaf </a:t>
            </a:r>
            <a:r>
              <a:rPr lang="en"/>
              <a:t> automatically</a:t>
            </a:r>
            <a:r>
              <a:rPr lang="en"/>
              <a:t>.</a:t>
            </a:r>
            <a:endParaRPr/>
          </a:p>
        </p:txBody>
      </p:sp>
      <p:sp>
        <p:nvSpPr>
          <p:cNvPr id="87" name="Google Shape;87;p13"/>
          <p:cNvSpPr txBox="1"/>
          <p:nvPr/>
        </p:nvSpPr>
        <p:spPr>
          <a:xfrm>
            <a:off x="3827550" y="225692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8" name="Google Shape;88;p13"/>
          <p:cNvSpPr txBox="1"/>
          <p:nvPr/>
        </p:nvSpPr>
        <p:spPr>
          <a:xfrm>
            <a:off x="3655800" y="3678975"/>
            <a:ext cx="1832400" cy="5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Chia Hao Tang</a:t>
            </a:r>
            <a:endParaRPr>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203" name="Google Shape;203;p22"/>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data</a:t>
            </a:r>
            <a:endParaRPr/>
          </a:p>
        </p:txBody>
      </p:sp>
      <p:sp>
        <p:nvSpPr>
          <p:cNvPr id="204" name="Google Shape;204;p22"/>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Processing data(Train data)</a:t>
            </a:r>
            <a:endParaRPr/>
          </a:p>
          <a:p>
            <a:pPr indent="0" lvl="0" marL="1371600" rtl="0" algn="l">
              <a:spcBef>
                <a:spcPts val="1600"/>
              </a:spcBef>
              <a:spcAft>
                <a:spcPts val="0"/>
              </a:spcAft>
              <a:buNone/>
            </a:pPr>
            <a:r>
              <a:rPr lang="en" sz="1100">
                <a:solidFill>
                  <a:srgbClr val="1155CC"/>
                </a:solidFill>
              </a:rPr>
              <a:t>I.Encode the species of leaf and Split the train data of encoded species as “label” </a:t>
            </a:r>
            <a:endParaRPr sz="1100">
              <a:solidFill>
                <a:srgbClr val="1155CC"/>
              </a:solidFill>
            </a:endParaRPr>
          </a:p>
          <a:p>
            <a:pPr indent="0" lvl="0" marL="1371600" rtl="0" algn="l">
              <a:spcBef>
                <a:spcPts val="1600"/>
              </a:spcBef>
              <a:spcAft>
                <a:spcPts val="0"/>
              </a:spcAft>
              <a:buNone/>
            </a:pPr>
            <a:r>
              <a:rPr lang="en" sz="1100">
                <a:solidFill>
                  <a:srgbClr val="FF0000"/>
                </a:solidFill>
              </a:rPr>
              <a:t>II.</a:t>
            </a:r>
            <a:r>
              <a:rPr lang="en" sz="1100"/>
              <a:t>Spilt the train data(label) into training data(label) and validation data(label).</a:t>
            </a:r>
            <a:endParaRPr sz="1100"/>
          </a:p>
          <a:p>
            <a:pPr indent="0" lvl="0" marL="1371600" rtl="0" algn="l">
              <a:spcBef>
                <a:spcPts val="1600"/>
              </a:spcBef>
              <a:spcAft>
                <a:spcPts val="1600"/>
              </a:spcAft>
              <a:buNone/>
            </a:pPr>
            <a:r>
              <a:rPr lang="en" sz="1100">
                <a:solidFill>
                  <a:srgbClr val="1155CC"/>
                </a:solidFill>
              </a:rPr>
              <a:t>III.Take the training and validation data into the array for fitting model’s shape and suitably identifying features.</a:t>
            </a:r>
            <a:endParaRPr sz="1100">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311700" y="144475"/>
            <a:ext cx="8520600" cy="60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t>Spilt the train data(label) into training data(label) and validation data(label).</a:t>
            </a:r>
            <a:endParaRPr sz="1800"/>
          </a:p>
        </p:txBody>
      </p:sp>
      <p:pic>
        <p:nvPicPr>
          <p:cNvPr id="210" name="Google Shape;210;p23"/>
          <p:cNvPicPr preferRelativeResize="0"/>
          <p:nvPr/>
        </p:nvPicPr>
        <p:blipFill>
          <a:blip r:embed="rId3">
            <a:alphaModFix/>
          </a:blip>
          <a:stretch>
            <a:fillRect/>
          </a:stretch>
        </p:blipFill>
        <p:spPr>
          <a:xfrm>
            <a:off x="1999513" y="909450"/>
            <a:ext cx="4325563" cy="1633725"/>
          </a:xfrm>
          <a:prstGeom prst="rect">
            <a:avLst/>
          </a:prstGeom>
          <a:noFill/>
          <a:ln>
            <a:noFill/>
          </a:ln>
        </p:spPr>
      </p:pic>
      <p:sp>
        <p:nvSpPr>
          <p:cNvPr id="211" name="Google Shape;211;p23"/>
          <p:cNvSpPr txBox="1"/>
          <p:nvPr/>
        </p:nvSpPr>
        <p:spPr>
          <a:xfrm>
            <a:off x="3394600" y="597475"/>
            <a:ext cx="19683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Train data(990 data)</a:t>
            </a:r>
            <a:endParaRPr>
              <a:latin typeface="Roboto"/>
              <a:ea typeface="Roboto"/>
              <a:cs typeface="Roboto"/>
              <a:sym typeface="Roboto"/>
            </a:endParaRPr>
          </a:p>
        </p:txBody>
      </p:sp>
      <p:sp>
        <p:nvSpPr>
          <p:cNvPr id="212" name="Google Shape;212;p23"/>
          <p:cNvSpPr/>
          <p:nvPr/>
        </p:nvSpPr>
        <p:spPr>
          <a:xfrm>
            <a:off x="1999450" y="830875"/>
            <a:ext cx="4325700" cy="1893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3"/>
          <p:cNvPicPr preferRelativeResize="0"/>
          <p:nvPr/>
        </p:nvPicPr>
        <p:blipFill>
          <a:blip r:embed="rId4">
            <a:alphaModFix/>
          </a:blip>
          <a:stretch>
            <a:fillRect/>
          </a:stretch>
        </p:blipFill>
        <p:spPr>
          <a:xfrm>
            <a:off x="159475" y="3017775"/>
            <a:ext cx="4467225" cy="1924050"/>
          </a:xfrm>
          <a:prstGeom prst="rect">
            <a:avLst/>
          </a:prstGeom>
          <a:noFill/>
          <a:ln>
            <a:noFill/>
          </a:ln>
        </p:spPr>
      </p:pic>
      <p:pic>
        <p:nvPicPr>
          <p:cNvPr id="214" name="Google Shape;214;p23"/>
          <p:cNvPicPr preferRelativeResize="0"/>
          <p:nvPr/>
        </p:nvPicPr>
        <p:blipFill>
          <a:blip r:embed="rId5">
            <a:alphaModFix/>
          </a:blip>
          <a:stretch>
            <a:fillRect/>
          </a:stretch>
        </p:blipFill>
        <p:spPr>
          <a:xfrm>
            <a:off x="4823875" y="3060225"/>
            <a:ext cx="4212500" cy="1770860"/>
          </a:xfrm>
          <a:prstGeom prst="rect">
            <a:avLst/>
          </a:prstGeom>
          <a:noFill/>
          <a:ln>
            <a:noFill/>
          </a:ln>
        </p:spPr>
      </p:pic>
      <p:sp>
        <p:nvSpPr>
          <p:cNvPr id="215" name="Google Shape;215;p23"/>
          <p:cNvSpPr txBox="1"/>
          <p:nvPr/>
        </p:nvSpPr>
        <p:spPr>
          <a:xfrm>
            <a:off x="84900" y="2646025"/>
            <a:ext cx="24069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Training data(792 data)</a:t>
            </a:r>
            <a:endParaRPr>
              <a:latin typeface="Roboto"/>
              <a:ea typeface="Roboto"/>
              <a:cs typeface="Roboto"/>
              <a:sym typeface="Roboto"/>
            </a:endParaRPr>
          </a:p>
        </p:txBody>
      </p:sp>
      <p:sp>
        <p:nvSpPr>
          <p:cNvPr id="216" name="Google Shape;216;p23"/>
          <p:cNvSpPr txBox="1"/>
          <p:nvPr/>
        </p:nvSpPr>
        <p:spPr>
          <a:xfrm>
            <a:off x="6325075" y="2646025"/>
            <a:ext cx="25539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Validation</a:t>
            </a:r>
            <a:r>
              <a:rPr lang="en">
                <a:latin typeface="Roboto"/>
                <a:ea typeface="Roboto"/>
                <a:cs typeface="Roboto"/>
                <a:sym typeface="Roboto"/>
              </a:rPr>
              <a:t> data(198 data)</a:t>
            </a:r>
            <a:endParaRPr>
              <a:latin typeface="Roboto"/>
              <a:ea typeface="Roboto"/>
              <a:cs typeface="Roboto"/>
              <a:sym typeface="Roboto"/>
            </a:endParaRPr>
          </a:p>
        </p:txBody>
      </p:sp>
      <p:cxnSp>
        <p:nvCxnSpPr>
          <p:cNvPr id="217" name="Google Shape;217;p23"/>
          <p:cNvCxnSpPr>
            <a:endCxn id="215" idx="3"/>
          </p:cNvCxnSpPr>
          <p:nvPr/>
        </p:nvCxnSpPr>
        <p:spPr>
          <a:xfrm flipH="1">
            <a:off x="2491800" y="2525725"/>
            <a:ext cx="1632900" cy="343200"/>
          </a:xfrm>
          <a:prstGeom prst="straightConnector1">
            <a:avLst/>
          </a:prstGeom>
          <a:noFill/>
          <a:ln cap="flat" cmpd="sng" w="28575">
            <a:solidFill>
              <a:schemeClr val="dk2"/>
            </a:solidFill>
            <a:prstDash val="dash"/>
            <a:round/>
            <a:headEnd len="med" w="med" type="none"/>
            <a:tailEnd len="med" w="med" type="triangle"/>
          </a:ln>
        </p:spPr>
      </p:cxnSp>
      <p:cxnSp>
        <p:nvCxnSpPr>
          <p:cNvPr id="218" name="Google Shape;218;p23"/>
          <p:cNvCxnSpPr>
            <a:endCxn id="216" idx="1"/>
          </p:cNvCxnSpPr>
          <p:nvPr/>
        </p:nvCxnSpPr>
        <p:spPr>
          <a:xfrm>
            <a:off x="4089475" y="2532925"/>
            <a:ext cx="2235600" cy="336000"/>
          </a:xfrm>
          <a:prstGeom prst="straightConnector1">
            <a:avLst/>
          </a:prstGeom>
          <a:noFill/>
          <a:ln cap="flat" cmpd="sng" w="28575">
            <a:solidFill>
              <a:schemeClr val="dk2"/>
            </a:solidFill>
            <a:prstDash val="dash"/>
            <a:round/>
            <a:headEnd len="med" w="med" type="none"/>
            <a:tailEnd len="med" w="med" type="triangle"/>
          </a:ln>
        </p:spPr>
      </p:cxnSp>
      <p:sp>
        <p:nvSpPr>
          <p:cNvPr id="219" name="Google Shape;219;p23"/>
          <p:cNvSpPr txBox="1"/>
          <p:nvPr/>
        </p:nvSpPr>
        <p:spPr>
          <a:xfrm>
            <a:off x="3806325" y="2541625"/>
            <a:ext cx="6504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Split</a:t>
            </a:r>
            <a:endParaRPr>
              <a:latin typeface="Roboto"/>
              <a:ea typeface="Roboto"/>
              <a:cs typeface="Roboto"/>
              <a:sym typeface="Roboto"/>
            </a:endParaRPr>
          </a:p>
        </p:txBody>
      </p:sp>
      <p:sp>
        <p:nvSpPr>
          <p:cNvPr id="220" name="Google Shape;220;p23"/>
          <p:cNvSpPr/>
          <p:nvPr/>
        </p:nvSpPr>
        <p:spPr>
          <a:xfrm>
            <a:off x="240550" y="3035150"/>
            <a:ext cx="4266300" cy="336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23"/>
          <p:cNvCxnSpPr/>
          <p:nvPr/>
        </p:nvCxnSpPr>
        <p:spPr>
          <a:xfrm>
            <a:off x="205175" y="2320600"/>
            <a:ext cx="84900" cy="7005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3"/>
          <p:cNvSpPr txBox="1"/>
          <p:nvPr/>
        </p:nvSpPr>
        <p:spPr>
          <a:xfrm>
            <a:off x="99050" y="1988075"/>
            <a:ext cx="1632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[margin1,margin2,......]</a:t>
            </a:r>
            <a:endParaRPr sz="1000">
              <a:latin typeface="Roboto"/>
              <a:ea typeface="Roboto"/>
              <a:cs typeface="Roboto"/>
              <a:sym typeface="Roboto"/>
            </a:endParaRPr>
          </a:p>
        </p:txBody>
      </p:sp>
      <p:sp>
        <p:nvSpPr>
          <p:cNvPr id="223" name="Google Shape;223;p23"/>
          <p:cNvSpPr/>
          <p:nvPr/>
        </p:nvSpPr>
        <p:spPr>
          <a:xfrm>
            <a:off x="4836025" y="3026388"/>
            <a:ext cx="4266300" cy="336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3"/>
          <p:cNvCxnSpPr>
            <a:stCxn id="225" idx="1"/>
          </p:cNvCxnSpPr>
          <p:nvPr/>
        </p:nvCxnSpPr>
        <p:spPr>
          <a:xfrm flipH="1">
            <a:off x="4885400" y="2371563"/>
            <a:ext cx="2554200" cy="64080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23"/>
          <p:cNvSpPr txBox="1"/>
          <p:nvPr/>
        </p:nvSpPr>
        <p:spPr>
          <a:xfrm>
            <a:off x="7439600" y="2199963"/>
            <a:ext cx="1632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[margin1,margin2,......]</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231" name="Google Shape;231;p24"/>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data</a:t>
            </a:r>
            <a:endParaRPr/>
          </a:p>
        </p:txBody>
      </p:sp>
      <p:sp>
        <p:nvSpPr>
          <p:cNvPr id="232" name="Google Shape;232;p24"/>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Processing data(Train data)</a:t>
            </a:r>
            <a:endParaRPr/>
          </a:p>
          <a:p>
            <a:pPr indent="0" lvl="0" marL="1371600" rtl="0" algn="l">
              <a:spcBef>
                <a:spcPts val="1600"/>
              </a:spcBef>
              <a:spcAft>
                <a:spcPts val="0"/>
              </a:spcAft>
              <a:buNone/>
            </a:pPr>
            <a:r>
              <a:rPr lang="en" sz="1100">
                <a:solidFill>
                  <a:srgbClr val="0B5394"/>
                </a:solidFill>
              </a:rPr>
              <a:t>I.Encode the species of leaf and Split the train data of encoded species as “label” </a:t>
            </a:r>
            <a:endParaRPr sz="1100">
              <a:solidFill>
                <a:srgbClr val="0B5394"/>
              </a:solidFill>
            </a:endParaRPr>
          </a:p>
          <a:p>
            <a:pPr indent="0" lvl="0" marL="1371600" rtl="0" algn="l">
              <a:spcBef>
                <a:spcPts val="1600"/>
              </a:spcBef>
              <a:spcAft>
                <a:spcPts val="0"/>
              </a:spcAft>
              <a:buNone/>
            </a:pPr>
            <a:r>
              <a:rPr lang="en" sz="1100">
                <a:solidFill>
                  <a:srgbClr val="0B5394"/>
                </a:solidFill>
              </a:rPr>
              <a:t>II.Spilt the train data(label) into training data(label) and validation data(label).</a:t>
            </a:r>
            <a:endParaRPr sz="1100">
              <a:solidFill>
                <a:srgbClr val="0B5394"/>
              </a:solidFill>
            </a:endParaRPr>
          </a:p>
          <a:p>
            <a:pPr indent="0" lvl="0" marL="1371600" rtl="0" algn="l">
              <a:spcBef>
                <a:spcPts val="1600"/>
              </a:spcBef>
              <a:spcAft>
                <a:spcPts val="1600"/>
              </a:spcAft>
              <a:buNone/>
            </a:pPr>
            <a:r>
              <a:rPr lang="en" sz="1100">
                <a:solidFill>
                  <a:srgbClr val="FF0000"/>
                </a:solidFill>
              </a:rPr>
              <a:t>III.</a:t>
            </a:r>
            <a:r>
              <a:rPr lang="en" sz="1100">
                <a:solidFill>
                  <a:srgbClr val="FFFFFF"/>
                </a:solidFill>
              </a:rPr>
              <a:t>Take the training and validation data into the array for fitting model’s shape and suitably identifying features.</a:t>
            </a:r>
            <a:endParaRPr sz="11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311700" y="144475"/>
            <a:ext cx="8792100" cy="60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400"/>
              <a:t>Take the training and validation data into the array </a:t>
            </a:r>
            <a:r>
              <a:rPr b="1" lang="en" sz="1400" u="sng">
                <a:solidFill>
                  <a:srgbClr val="741B47"/>
                </a:solidFill>
              </a:rPr>
              <a:t>for fitting model’s shape and suitably identifying features.</a:t>
            </a:r>
            <a:endParaRPr b="1" sz="1400" u="sng">
              <a:solidFill>
                <a:srgbClr val="741B47"/>
              </a:solidFill>
            </a:endParaRPr>
          </a:p>
        </p:txBody>
      </p:sp>
      <p:pic>
        <p:nvPicPr>
          <p:cNvPr id="238" name="Google Shape;238;p25"/>
          <p:cNvPicPr preferRelativeResize="0"/>
          <p:nvPr/>
        </p:nvPicPr>
        <p:blipFill>
          <a:blip r:embed="rId3">
            <a:alphaModFix/>
          </a:blip>
          <a:stretch>
            <a:fillRect/>
          </a:stretch>
        </p:blipFill>
        <p:spPr>
          <a:xfrm>
            <a:off x="182538" y="1047100"/>
            <a:ext cx="4467225" cy="1924050"/>
          </a:xfrm>
          <a:prstGeom prst="rect">
            <a:avLst/>
          </a:prstGeom>
          <a:noFill/>
          <a:ln>
            <a:noFill/>
          </a:ln>
        </p:spPr>
      </p:pic>
      <p:sp>
        <p:nvSpPr>
          <p:cNvPr id="239" name="Google Shape;239;p25"/>
          <p:cNvSpPr txBox="1"/>
          <p:nvPr/>
        </p:nvSpPr>
        <p:spPr>
          <a:xfrm>
            <a:off x="644874" y="670375"/>
            <a:ext cx="3840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Training data(792 data),shape=</a:t>
            </a:r>
            <a:r>
              <a:rPr lang="en">
                <a:latin typeface="Roboto"/>
                <a:ea typeface="Roboto"/>
                <a:cs typeface="Roboto"/>
                <a:sym typeface="Roboto"/>
              </a:rPr>
              <a:t>(792, 192)</a:t>
            </a:r>
            <a:endParaRPr>
              <a:latin typeface="Roboto"/>
              <a:ea typeface="Roboto"/>
              <a:cs typeface="Roboto"/>
              <a:sym typeface="Roboto"/>
            </a:endParaRPr>
          </a:p>
        </p:txBody>
      </p:sp>
      <p:pic>
        <p:nvPicPr>
          <p:cNvPr id="240" name="Google Shape;240;p25"/>
          <p:cNvPicPr preferRelativeResize="0"/>
          <p:nvPr/>
        </p:nvPicPr>
        <p:blipFill>
          <a:blip r:embed="rId4">
            <a:alphaModFix/>
          </a:blip>
          <a:stretch>
            <a:fillRect/>
          </a:stretch>
        </p:blipFill>
        <p:spPr>
          <a:xfrm>
            <a:off x="4726225" y="1047100"/>
            <a:ext cx="4212500" cy="1770860"/>
          </a:xfrm>
          <a:prstGeom prst="rect">
            <a:avLst/>
          </a:prstGeom>
          <a:noFill/>
          <a:ln>
            <a:noFill/>
          </a:ln>
        </p:spPr>
      </p:pic>
      <p:sp>
        <p:nvSpPr>
          <p:cNvPr id="241" name="Google Shape;241;p25"/>
          <p:cNvSpPr txBox="1"/>
          <p:nvPr/>
        </p:nvSpPr>
        <p:spPr>
          <a:xfrm>
            <a:off x="4775700" y="670375"/>
            <a:ext cx="4212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Validation data(198 data),shape</a:t>
            </a:r>
            <a:r>
              <a:rPr lang="en">
                <a:latin typeface="Roboto"/>
                <a:ea typeface="Roboto"/>
                <a:cs typeface="Roboto"/>
                <a:sym typeface="Roboto"/>
              </a:rPr>
              <a:t>=(198, 192)</a:t>
            </a:r>
            <a:endParaRPr>
              <a:latin typeface="Roboto"/>
              <a:ea typeface="Roboto"/>
              <a:cs typeface="Roboto"/>
              <a:sym typeface="Roboto"/>
            </a:endParaRPr>
          </a:p>
        </p:txBody>
      </p:sp>
      <p:cxnSp>
        <p:nvCxnSpPr>
          <p:cNvPr id="242" name="Google Shape;242;p25"/>
          <p:cNvCxnSpPr/>
          <p:nvPr/>
        </p:nvCxnSpPr>
        <p:spPr>
          <a:xfrm>
            <a:off x="2306450" y="2794600"/>
            <a:ext cx="0" cy="27600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5"/>
          <p:cNvCxnSpPr/>
          <p:nvPr/>
        </p:nvCxnSpPr>
        <p:spPr>
          <a:xfrm>
            <a:off x="6882000" y="2761350"/>
            <a:ext cx="0" cy="276000"/>
          </a:xfrm>
          <a:prstGeom prst="straightConnector1">
            <a:avLst/>
          </a:prstGeom>
          <a:noFill/>
          <a:ln cap="flat" cmpd="sng" w="9525">
            <a:solidFill>
              <a:schemeClr val="dk2"/>
            </a:solidFill>
            <a:prstDash val="solid"/>
            <a:round/>
            <a:headEnd len="med" w="med" type="none"/>
            <a:tailEnd len="med" w="med" type="triangle"/>
          </a:ln>
        </p:spPr>
      </p:cxnSp>
      <p:pic>
        <p:nvPicPr>
          <p:cNvPr id="244" name="Google Shape;244;p25"/>
          <p:cNvPicPr preferRelativeResize="0"/>
          <p:nvPr/>
        </p:nvPicPr>
        <p:blipFill>
          <a:blip r:embed="rId5">
            <a:alphaModFix/>
          </a:blip>
          <a:stretch>
            <a:fillRect/>
          </a:stretch>
        </p:blipFill>
        <p:spPr>
          <a:xfrm>
            <a:off x="6414525" y="3154950"/>
            <a:ext cx="934950" cy="1830225"/>
          </a:xfrm>
          <a:prstGeom prst="rect">
            <a:avLst/>
          </a:prstGeom>
          <a:noFill/>
          <a:ln>
            <a:noFill/>
          </a:ln>
        </p:spPr>
      </p:pic>
      <p:pic>
        <p:nvPicPr>
          <p:cNvPr id="245" name="Google Shape;245;p25"/>
          <p:cNvPicPr preferRelativeResize="0"/>
          <p:nvPr/>
        </p:nvPicPr>
        <p:blipFill>
          <a:blip r:embed="rId6">
            <a:alphaModFix/>
          </a:blip>
          <a:stretch>
            <a:fillRect/>
          </a:stretch>
        </p:blipFill>
        <p:spPr>
          <a:xfrm>
            <a:off x="1884345" y="3108038"/>
            <a:ext cx="759231" cy="1924050"/>
          </a:xfrm>
          <a:prstGeom prst="rect">
            <a:avLst/>
          </a:prstGeom>
          <a:noFill/>
          <a:ln>
            <a:noFill/>
          </a:ln>
        </p:spPr>
      </p:pic>
      <p:sp>
        <p:nvSpPr>
          <p:cNvPr id="246" name="Google Shape;246;p25"/>
          <p:cNvSpPr txBox="1"/>
          <p:nvPr/>
        </p:nvSpPr>
        <p:spPr>
          <a:xfrm>
            <a:off x="495849" y="3355600"/>
            <a:ext cx="39897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Training data(792 data),shape=(792, 64,3)</a:t>
            </a:r>
            <a:endParaRPr>
              <a:latin typeface="Roboto"/>
              <a:ea typeface="Roboto"/>
              <a:cs typeface="Roboto"/>
              <a:sym typeface="Roboto"/>
            </a:endParaRPr>
          </a:p>
        </p:txBody>
      </p:sp>
      <p:sp>
        <p:nvSpPr>
          <p:cNvPr id="247" name="Google Shape;247;p25"/>
          <p:cNvSpPr txBox="1"/>
          <p:nvPr/>
        </p:nvSpPr>
        <p:spPr>
          <a:xfrm>
            <a:off x="2341825" y="2723550"/>
            <a:ext cx="11745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reshape</a:t>
            </a:r>
            <a:endParaRPr>
              <a:latin typeface="Roboto"/>
              <a:ea typeface="Roboto"/>
              <a:cs typeface="Roboto"/>
              <a:sym typeface="Roboto"/>
            </a:endParaRPr>
          </a:p>
        </p:txBody>
      </p:sp>
      <p:sp>
        <p:nvSpPr>
          <p:cNvPr id="248" name="Google Shape;248;p25"/>
          <p:cNvSpPr txBox="1"/>
          <p:nvPr/>
        </p:nvSpPr>
        <p:spPr>
          <a:xfrm>
            <a:off x="6923150" y="2659875"/>
            <a:ext cx="11745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reshape</a:t>
            </a:r>
            <a:endParaRPr>
              <a:latin typeface="Roboto"/>
              <a:ea typeface="Roboto"/>
              <a:cs typeface="Roboto"/>
              <a:sym typeface="Roboto"/>
            </a:endParaRPr>
          </a:p>
        </p:txBody>
      </p:sp>
      <p:sp>
        <p:nvSpPr>
          <p:cNvPr id="249" name="Google Shape;249;p25"/>
          <p:cNvSpPr txBox="1"/>
          <p:nvPr/>
        </p:nvSpPr>
        <p:spPr>
          <a:xfrm>
            <a:off x="4775700" y="3355600"/>
            <a:ext cx="43281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Validation data(198 data),shape=(198, 64,3)</a:t>
            </a:r>
            <a:endParaRPr>
              <a:latin typeface="Roboto"/>
              <a:ea typeface="Roboto"/>
              <a:cs typeface="Roboto"/>
              <a:sym typeface="Roboto"/>
            </a:endParaRPr>
          </a:p>
        </p:txBody>
      </p:sp>
      <p:sp>
        <p:nvSpPr>
          <p:cNvPr id="250" name="Google Shape;250;p25"/>
          <p:cNvSpPr txBox="1"/>
          <p:nvPr/>
        </p:nvSpPr>
        <p:spPr>
          <a:xfrm>
            <a:off x="3443175" y="4185850"/>
            <a:ext cx="27843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channel=[</a:t>
            </a:r>
            <a:r>
              <a:rPr lang="en">
                <a:solidFill>
                  <a:srgbClr val="674EA7"/>
                </a:solidFill>
                <a:latin typeface="Roboto"/>
                <a:ea typeface="Roboto"/>
                <a:cs typeface="Roboto"/>
                <a:sym typeface="Roboto"/>
              </a:rPr>
              <a:t>margin</a:t>
            </a:r>
            <a:r>
              <a:rPr lang="en">
                <a:latin typeface="Roboto"/>
                <a:ea typeface="Roboto"/>
                <a:cs typeface="Roboto"/>
                <a:sym typeface="Roboto"/>
              </a:rPr>
              <a:t>,</a:t>
            </a:r>
            <a:r>
              <a:rPr lang="en">
                <a:solidFill>
                  <a:srgbClr val="CC4125"/>
                </a:solidFill>
                <a:latin typeface="Roboto"/>
                <a:ea typeface="Roboto"/>
                <a:cs typeface="Roboto"/>
                <a:sym typeface="Roboto"/>
              </a:rPr>
              <a:t>shape</a:t>
            </a:r>
            <a:r>
              <a:rPr lang="en">
                <a:latin typeface="Roboto"/>
                <a:ea typeface="Roboto"/>
                <a:cs typeface="Roboto"/>
                <a:sym typeface="Roboto"/>
              </a:rPr>
              <a:t>,</a:t>
            </a:r>
            <a:r>
              <a:rPr lang="en">
                <a:solidFill>
                  <a:srgbClr val="38761D"/>
                </a:solidFill>
                <a:latin typeface="Roboto"/>
                <a:ea typeface="Roboto"/>
                <a:cs typeface="Roboto"/>
                <a:sym typeface="Roboto"/>
              </a:rPr>
              <a:t>texture</a:t>
            </a:r>
            <a:r>
              <a:rPr lang="en">
                <a:latin typeface="Roboto"/>
                <a:ea typeface="Roboto"/>
                <a:cs typeface="Roboto"/>
                <a:sym typeface="Roboto"/>
              </a:rPr>
              <a:t>]</a:t>
            </a:r>
            <a:endParaRPr>
              <a:latin typeface="Roboto"/>
              <a:ea typeface="Roboto"/>
              <a:cs typeface="Roboto"/>
              <a:sym typeface="Roboto"/>
            </a:endParaRPr>
          </a:p>
        </p:txBody>
      </p:sp>
      <p:sp>
        <p:nvSpPr>
          <p:cNvPr id="251" name="Google Shape;251;p25"/>
          <p:cNvSpPr/>
          <p:nvPr/>
        </p:nvSpPr>
        <p:spPr>
          <a:xfrm>
            <a:off x="3693125" y="3452575"/>
            <a:ext cx="155700" cy="183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8132950" y="3452575"/>
            <a:ext cx="155700" cy="1839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25"/>
          <p:cNvCxnSpPr>
            <a:stCxn id="251" idx="5"/>
            <a:endCxn id="250" idx="0"/>
          </p:cNvCxnSpPr>
          <p:nvPr/>
        </p:nvCxnSpPr>
        <p:spPr>
          <a:xfrm>
            <a:off x="3826023" y="3609543"/>
            <a:ext cx="1009200" cy="5763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5"/>
          <p:cNvCxnSpPr>
            <a:stCxn id="252" idx="3"/>
          </p:cNvCxnSpPr>
          <p:nvPr/>
        </p:nvCxnSpPr>
        <p:spPr>
          <a:xfrm flipH="1">
            <a:off x="4649652" y="3609543"/>
            <a:ext cx="3506100" cy="57630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25"/>
          <p:cNvSpPr/>
          <p:nvPr/>
        </p:nvSpPr>
        <p:spPr>
          <a:xfrm>
            <a:off x="6687975" y="127525"/>
            <a:ext cx="2300400" cy="410400"/>
          </a:xfrm>
          <a:prstGeom prst="roundRect">
            <a:avLst>
              <a:gd fmla="val 16667" name="adj"/>
            </a:avLst>
          </a:prstGeom>
          <a:noFill/>
          <a:ln cap="flat" cmpd="sng" w="28575">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25"/>
          <p:cNvCxnSpPr>
            <a:stCxn id="255" idx="2"/>
            <a:endCxn id="244" idx="0"/>
          </p:cNvCxnSpPr>
          <p:nvPr/>
        </p:nvCxnSpPr>
        <p:spPr>
          <a:xfrm flipH="1">
            <a:off x="6882075" y="537925"/>
            <a:ext cx="956100" cy="2616900"/>
          </a:xfrm>
          <a:prstGeom prst="straightConnector1">
            <a:avLst/>
          </a:prstGeom>
          <a:noFill/>
          <a:ln cap="flat" cmpd="sng" w="28575">
            <a:solidFill>
              <a:schemeClr val="dk2"/>
            </a:solidFill>
            <a:prstDash val="dash"/>
            <a:round/>
            <a:headEnd len="med" w="med" type="none"/>
            <a:tailEnd len="med" w="med" type="triangle"/>
          </a:ln>
        </p:spPr>
      </p:cxnSp>
      <p:cxnSp>
        <p:nvCxnSpPr>
          <p:cNvPr id="257" name="Google Shape;257;p25"/>
          <p:cNvCxnSpPr>
            <a:endCxn id="245" idx="0"/>
          </p:cNvCxnSpPr>
          <p:nvPr/>
        </p:nvCxnSpPr>
        <p:spPr>
          <a:xfrm flipH="1">
            <a:off x="2263960" y="576938"/>
            <a:ext cx="5574000" cy="2531100"/>
          </a:xfrm>
          <a:prstGeom prst="straightConnector1">
            <a:avLst/>
          </a:prstGeom>
          <a:noFill/>
          <a:ln cap="flat" cmpd="sng" w="28575">
            <a:solidFill>
              <a:schemeClr val="dk2"/>
            </a:solidFill>
            <a:prstDash val="dash"/>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263" name="Google Shape;263;p2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Structure:Model0</a:t>
            </a:r>
            <a:endParaRPr/>
          </a:p>
          <a:p>
            <a:pPr indent="0" lvl="0" marL="0" rtl="0" algn="ctr">
              <a:spcBef>
                <a:spcPts val="0"/>
              </a:spcBef>
              <a:spcAft>
                <a:spcPts val="0"/>
              </a:spcAft>
              <a:buNone/>
            </a:pPr>
            <a:r>
              <a:rPr lang="en"/>
              <a:t>         </a:t>
            </a:r>
            <a:endParaRPr/>
          </a:p>
        </p:txBody>
      </p:sp>
      <p:sp>
        <p:nvSpPr>
          <p:cNvPr id="264" name="Google Shape;264;p26"/>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1371600" rtl="0" algn="l">
              <a:spcBef>
                <a:spcPts val="0"/>
              </a:spcBef>
              <a:spcAft>
                <a:spcPts val="1600"/>
              </a:spcAft>
              <a:buNone/>
            </a:pPr>
            <a:r>
              <a:t/>
            </a:r>
            <a:endParaRPr sz="1100">
              <a:solidFill>
                <a:srgbClr val="FFFFFF"/>
              </a:solidFill>
            </a:endParaRPr>
          </a:p>
        </p:txBody>
      </p:sp>
      <p:pic>
        <p:nvPicPr>
          <p:cNvPr id="265" name="Google Shape;265;p26"/>
          <p:cNvPicPr preferRelativeResize="0"/>
          <p:nvPr/>
        </p:nvPicPr>
        <p:blipFill>
          <a:blip r:embed="rId3">
            <a:alphaModFix/>
          </a:blip>
          <a:stretch>
            <a:fillRect/>
          </a:stretch>
        </p:blipFill>
        <p:spPr>
          <a:xfrm>
            <a:off x="5077331" y="0"/>
            <a:ext cx="3786188" cy="5143500"/>
          </a:xfrm>
          <a:prstGeom prst="rect">
            <a:avLst/>
          </a:prstGeom>
          <a:noFill/>
          <a:ln>
            <a:noFill/>
          </a:ln>
        </p:spPr>
      </p:pic>
      <p:sp>
        <p:nvSpPr>
          <p:cNvPr id="266" name="Google Shape;266;p26"/>
          <p:cNvSpPr/>
          <p:nvPr/>
        </p:nvSpPr>
        <p:spPr>
          <a:xfrm>
            <a:off x="7892500" y="4726075"/>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7" name="Google Shape;267;p26"/>
          <p:cNvCxnSpPr>
            <a:endCxn id="266" idx="0"/>
          </p:cNvCxnSpPr>
          <p:nvPr/>
        </p:nvCxnSpPr>
        <p:spPr>
          <a:xfrm flipH="1">
            <a:off x="8023450" y="4443175"/>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268" name="Google Shape;268;p26"/>
          <p:cNvSpPr txBox="1"/>
          <p:nvPr/>
        </p:nvSpPr>
        <p:spPr>
          <a:xfrm>
            <a:off x="7140650" y="4181300"/>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269" name="Google Shape;269;p26"/>
          <p:cNvSpPr/>
          <p:nvPr/>
        </p:nvSpPr>
        <p:spPr>
          <a:xfrm>
            <a:off x="7529900" y="-28300"/>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26"/>
          <p:cNvCxnSpPr>
            <a:endCxn id="269" idx="3"/>
          </p:cNvCxnSpPr>
          <p:nvPr/>
        </p:nvCxnSpPr>
        <p:spPr>
          <a:xfrm flipH="1" rot="10800000">
            <a:off x="5768128" y="696367"/>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271" name="Google Shape;271;p26"/>
          <p:cNvSpPr txBox="1"/>
          <p:nvPr/>
        </p:nvSpPr>
        <p:spPr>
          <a:xfrm>
            <a:off x="4650375" y="615525"/>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277" name="Google Shape;277;p2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Structure:Model1</a:t>
            </a:r>
            <a:endParaRPr/>
          </a:p>
        </p:txBody>
      </p:sp>
      <p:sp>
        <p:nvSpPr>
          <p:cNvPr id="278" name="Google Shape;278;p27"/>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1371600" rtl="0" algn="l">
              <a:spcBef>
                <a:spcPts val="0"/>
              </a:spcBef>
              <a:spcAft>
                <a:spcPts val="1600"/>
              </a:spcAft>
              <a:buNone/>
            </a:pPr>
            <a:r>
              <a:t/>
            </a:r>
            <a:endParaRPr sz="1100">
              <a:solidFill>
                <a:srgbClr val="FFFFFF"/>
              </a:solidFill>
            </a:endParaRPr>
          </a:p>
        </p:txBody>
      </p:sp>
      <p:pic>
        <p:nvPicPr>
          <p:cNvPr id="279" name="Google Shape;279;p27"/>
          <p:cNvPicPr preferRelativeResize="0"/>
          <p:nvPr/>
        </p:nvPicPr>
        <p:blipFill>
          <a:blip r:embed="rId3">
            <a:alphaModFix/>
          </a:blip>
          <a:stretch>
            <a:fillRect/>
          </a:stretch>
        </p:blipFill>
        <p:spPr>
          <a:xfrm>
            <a:off x="5063725" y="62375"/>
            <a:ext cx="3684475" cy="5018749"/>
          </a:xfrm>
          <a:prstGeom prst="rect">
            <a:avLst/>
          </a:prstGeom>
          <a:noFill/>
          <a:ln>
            <a:noFill/>
          </a:ln>
        </p:spPr>
      </p:pic>
      <p:sp>
        <p:nvSpPr>
          <p:cNvPr id="280" name="Google Shape;280;p27"/>
          <p:cNvSpPr/>
          <p:nvPr/>
        </p:nvSpPr>
        <p:spPr>
          <a:xfrm>
            <a:off x="7867350" y="4683625"/>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27"/>
          <p:cNvCxnSpPr>
            <a:endCxn id="280" idx="0"/>
          </p:cNvCxnSpPr>
          <p:nvPr/>
        </p:nvCxnSpPr>
        <p:spPr>
          <a:xfrm flipH="1">
            <a:off x="7998300" y="4400725"/>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282" name="Google Shape;282;p27"/>
          <p:cNvSpPr txBox="1"/>
          <p:nvPr/>
        </p:nvSpPr>
        <p:spPr>
          <a:xfrm>
            <a:off x="7089000" y="4148575"/>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283" name="Google Shape;283;p27"/>
          <p:cNvSpPr/>
          <p:nvPr/>
        </p:nvSpPr>
        <p:spPr>
          <a:xfrm>
            <a:off x="7506550" y="169800"/>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27"/>
          <p:cNvCxnSpPr>
            <a:endCxn id="283" idx="3"/>
          </p:cNvCxnSpPr>
          <p:nvPr/>
        </p:nvCxnSpPr>
        <p:spPr>
          <a:xfrm flipH="1" rot="10800000">
            <a:off x="5744778" y="894467"/>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285" name="Google Shape;285;p27"/>
          <p:cNvSpPr txBox="1"/>
          <p:nvPr/>
        </p:nvSpPr>
        <p:spPr>
          <a:xfrm>
            <a:off x="4627025" y="813625"/>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291" name="Google Shape;291;p2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Structure:Model2</a:t>
            </a:r>
            <a:endParaRPr/>
          </a:p>
        </p:txBody>
      </p:sp>
      <p:sp>
        <p:nvSpPr>
          <p:cNvPr id="292" name="Google Shape;292;p28"/>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1371600" rtl="0" algn="l">
              <a:spcBef>
                <a:spcPts val="0"/>
              </a:spcBef>
              <a:spcAft>
                <a:spcPts val="1600"/>
              </a:spcAft>
              <a:buNone/>
            </a:pPr>
            <a:r>
              <a:t/>
            </a:r>
            <a:endParaRPr sz="1100">
              <a:solidFill>
                <a:srgbClr val="FFFFFF"/>
              </a:solidFill>
            </a:endParaRPr>
          </a:p>
        </p:txBody>
      </p:sp>
      <p:pic>
        <p:nvPicPr>
          <p:cNvPr id="293" name="Google Shape;293;p28"/>
          <p:cNvPicPr preferRelativeResize="0"/>
          <p:nvPr/>
        </p:nvPicPr>
        <p:blipFill>
          <a:blip r:embed="rId3">
            <a:alphaModFix/>
          </a:blip>
          <a:stretch>
            <a:fillRect/>
          </a:stretch>
        </p:blipFill>
        <p:spPr>
          <a:xfrm>
            <a:off x="5178439" y="0"/>
            <a:ext cx="3598073" cy="5143500"/>
          </a:xfrm>
          <a:prstGeom prst="rect">
            <a:avLst/>
          </a:prstGeom>
          <a:noFill/>
          <a:ln>
            <a:noFill/>
          </a:ln>
        </p:spPr>
      </p:pic>
      <p:sp>
        <p:nvSpPr>
          <p:cNvPr id="294" name="Google Shape;294;p28"/>
          <p:cNvSpPr/>
          <p:nvPr/>
        </p:nvSpPr>
        <p:spPr>
          <a:xfrm>
            <a:off x="7947550" y="4754375"/>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28"/>
          <p:cNvCxnSpPr>
            <a:endCxn id="294" idx="0"/>
          </p:cNvCxnSpPr>
          <p:nvPr/>
        </p:nvCxnSpPr>
        <p:spPr>
          <a:xfrm flipH="1">
            <a:off x="8078500" y="4471475"/>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296" name="Google Shape;296;p28"/>
          <p:cNvSpPr txBox="1"/>
          <p:nvPr/>
        </p:nvSpPr>
        <p:spPr>
          <a:xfrm>
            <a:off x="7195700" y="4209600"/>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297" name="Google Shape;297;p28"/>
          <p:cNvSpPr/>
          <p:nvPr/>
        </p:nvSpPr>
        <p:spPr>
          <a:xfrm>
            <a:off x="7584950" y="0"/>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28"/>
          <p:cNvCxnSpPr>
            <a:endCxn id="297" idx="3"/>
          </p:cNvCxnSpPr>
          <p:nvPr/>
        </p:nvCxnSpPr>
        <p:spPr>
          <a:xfrm flipH="1" rot="10800000">
            <a:off x="5823178" y="724667"/>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299" name="Google Shape;299;p28"/>
          <p:cNvSpPr txBox="1"/>
          <p:nvPr/>
        </p:nvSpPr>
        <p:spPr>
          <a:xfrm>
            <a:off x="4705425" y="643825"/>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305" name="Google Shape;305;p2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Structure:Model3</a:t>
            </a:r>
            <a:endParaRPr/>
          </a:p>
        </p:txBody>
      </p:sp>
      <p:pic>
        <p:nvPicPr>
          <p:cNvPr id="306" name="Google Shape;306;p29"/>
          <p:cNvPicPr preferRelativeResize="0"/>
          <p:nvPr/>
        </p:nvPicPr>
        <p:blipFill>
          <a:blip r:embed="rId3">
            <a:alphaModFix/>
          </a:blip>
          <a:stretch>
            <a:fillRect/>
          </a:stretch>
        </p:blipFill>
        <p:spPr>
          <a:xfrm>
            <a:off x="5312100" y="124100"/>
            <a:ext cx="3407742" cy="4838699"/>
          </a:xfrm>
          <a:prstGeom prst="rect">
            <a:avLst/>
          </a:prstGeom>
          <a:noFill/>
          <a:ln>
            <a:noFill/>
          </a:ln>
        </p:spPr>
      </p:pic>
      <p:sp>
        <p:nvSpPr>
          <p:cNvPr id="307" name="Google Shape;307;p29"/>
          <p:cNvSpPr/>
          <p:nvPr/>
        </p:nvSpPr>
        <p:spPr>
          <a:xfrm>
            <a:off x="7970325" y="4552788"/>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29"/>
          <p:cNvCxnSpPr>
            <a:endCxn id="307" idx="0"/>
          </p:cNvCxnSpPr>
          <p:nvPr/>
        </p:nvCxnSpPr>
        <p:spPr>
          <a:xfrm flipH="1">
            <a:off x="8101275" y="4269888"/>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29"/>
          <p:cNvSpPr txBox="1"/>
          <p:nvPr/>
        </p:nvSpPr>
        <p:spPr>
          <a:xfrm>
            <a:off x="7218475" y="4008013"/>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310" name="Google Shape;310;p29"/>
          <p:cNvSpPr/>
          <p:nvPr/>
        </p:nvSpPr>
        <p:spPr>
          <a:xfrm>
            <a:off x="7572350" y="53113"/>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 name="Google Shape;311;p29"/>
          <p:cNvCxnSpPr>
            <a:endCxn id="310" idx="3"/>
          </p:cNvCxnSpPr>
          <p:nvPr/>
        </p:nvCxnSpPr>
        <p:spPr>
          <a:xfrm flipH="1" rot="10800000">
            <a:off x="5810578" y="777779"/>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312" name="Google Shape;312;p29"/>
          <p:cNvSpPr txBox="1"/>
          <p:nvPr/>
        </p:nvSpPr>
        <p:spPr>
          <a:xfrm>
            <a:off x="4692825" y="696938"/>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318" name="Google Shape;318;p3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Structure:Model4</a:t>
            </a:r>
            <a:endParaRPr/>
          </a:p>
        </p:txBody>
      </p:sp>
      <p:pic>
        <p:nvPicPr>
          <p:cNvPr id="319" name="Google Shape;319;p30"/>
          <p:cNvPicPr preferRelativeResize="0"/>
          <p:nvPr/>
        </p:nvPicPr>
        <p:blipFill>
          <a:blip r:embed="rId3">
            <a:alphaModFix/>
          </a:blip>
          <a:stretch>
            <a:fillRect/>
          </a:stretch>
        </p:blipFill>
        <p:spPr>
          <a:xfrm>
            <a:off x="4753175" y="152400"/>
            <a:ext cx="4208756" cy="4838700"/>
          </a:xfrm>
          <a:prstGeom prst="rect">
            <a:avLst/>
          </a:prstGeom>
          <a:noFill/>
          <a:ln>
            <a:noFill/>
          </a:ln>
        </p:spPr>
      </p:pic>
      <p:sp>
        <p:nvSpPr>
          <p:cNvPr id="320" name="Google Shape;320;p30"/>
          <p:cNvSpPr/>
          <p:nvPr/>
        </p:nvSpPr>
        <p:spPr>
          <a:xfrm>
            <a:off x="7931275" y="4604963"/>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30"/>
          <p:cNvCxnSpPr>
            <a:endCxn id="320" idx="0"/>
          </p:cNvCxnSpPr>
          <p:nvPr/>
        </p:nvCxnSpPr>
        <p:spPr>
          <a:xfrm flipH="1">
            <a:off x="8062225" y="4322063"/>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322" name="Google Shape;322;p30"/>
          <p:cNvSpPr txBox="1"/>
          <p:nvPr/>
        </p:nvSpPr>
        <p:spPr>
          <a:xfrm>
            <a:off x="7218475" y="4008013"/>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323" name="Google Shape;323;p30"/>
          <p:cNvSpPr/>
          <p:nvPr/>
        </p:nvSpPr>
        <p:spPr>
          <a:xfrm>
            <a:off x="7572350" y="53113"/>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30"/>
          <p:cNvCxnSpPr>
            <a:endCxn id="323" idx="3"/>
          </p:cNvCxnSpPr>
          <p:nvPr/>
        </p:nvCxnSpPr>
        <p:spPr>
          <a:xfrm flipH="1" rot="10800000">
            <a:off x="5810578" y="777779"/>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325" name="Google Shape;325;p30"/>
          <p:cNvSpPr txBox="1"/>
          <p:nvPr/>
        </p:nvSpPr>
        <p:spPr>
          <a:xfrm>
            <a:off x="4692825" y="696938"/>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331" name="Google Shape;331;p3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Structure:Model5</a:t>
            </a:r>
            <a:endParaRPr/>
          </a:p>
        </p:txBody>
      </p:sp>
      <p:pic>
        <p:nvPicPr>
          <p:cNvPr id="332" name="Google Shape;332;p31"/>
          <p:cNvPicPr preferRelativeResize="0"/>
          <p:nvPr/>
        </p:nvPicPr>
        <p:blipFill>
          <a:blip r:embed="rId3">
            <a:alphaModFix/>
          </a:blip>
          <a:stretch>
            <a:fillRect/>
          </a:stretch>
        </p:blipFill>
        <p:spPr>
          <a:xfrm>
            <a:off x="5262575" y="152400"/>
            <a:ext cx="3409085" cy="4838701"/>
          </a:xfrm>
          <a:prstGeom prst="rect">
            <a:avLst/>
          </a:prstGeom>
          <a:noFill/>
          <a:ln>
            <a:noFill/>
          </a:ln>
        </p:spPr>
      </p:pic>
      <p:sp>
        <p:nvSpPr>
          <p:cNvPr id="333" name="Google Shape;333;p31"/>
          <p:cNvSpPr/>
          <p:nvPr/>
        </p:nvSpPr>
        <p:spPr>
          <a:xfrm>
            <a:off x="7888825" y="4551838"/>
            <a:ext cx="261900" cy="282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 name="Google Shape;334;p31"/>
          <p:cNvCxnSpPr>
            <a:endCxn id="333" idx="0"/>
          </p:cNvCxnSpPr>
          <p:nvPr/>
        </p:nvCxnSpPr>
        <p:spPr>
          <a:xfrm flipH="1">
            <a:off x="8019775" y="4268938"/>
            <a:ext cx="3600" cy="282900"/>
          </a:xfrm>
          <a:prstGeom prst="straightConnector1">
            <a:avLst/>
          </a:prstGeom>
          <a:noFill/>
          <a:ln cap="flat" cmpd="sng" w="28575">
            <a:solidFill>
              <a:schemeClr val="dk2"/>
            </a:solidFill>
            <a:prstDash val="solid"/>
            <a:round/>
            <a:headEnd len="med" w="med" type="none"/>
            <a:tailEnd len="med" w="med" type="triangle"/>
          </a:ln>
        </p:spPr>
      </p:cxnSp>
      <p:sp>
        <p:nvSpPr>
          <p:cNvPr id="335" name="Google Shape;335;p31"/>
          <p:cNvSpPr txBox="1"/>
          <p:nvPr/>
        </p:nvSpPr>
        <p:spPr>
          <a:xfrm>
            <a:off x="7176025" y="3954888"/>
            <a:ext cx="16875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Classifaciton number</a:t>
            </a:r>
            <a:endParaRPr sz="1200">
              <a:latin typeface="Roboto"/>
              <a:ea typeface="Roboto"/>
              <a:cs typeface="Roboto"/>
              <a:sym typeface="Roboto"/>
            </a:endParaRPr>
          </a:p>
        </p:txBody>
      </p:sp>
      <p:sp>
        <p:nvSpPr>
          <p:cNvPr id="336" name="Google Shape;336;p31"/>
          <p:cNvSpPr/>
          <p:nvPr/>
        </p:nvSpPr>
        <p:spPr>
          <a:xfrm>
            <a:off x="7529900" y="-12"/>
            <a:ext cx="1146000" cy="849000"/>
          </a:xfrm>
          <a:prstGeom prst="ellipse">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31"/>
          <p:cNvCxnSpPr>
            <a:endCxn id="336" idx="3"/>
          </p:cNvCxnSpPr>
          <p:nvPr/>
        </p:nvCxnSpPr>
        <p:spPr>
          <a:xfrm flipH="1" rot="10800000">
            <a:off x="5768128" y="724654"/>
            <a:ext cx="1929600" cy="124200"/>
          </a:xfrm>
          <a:prstGeom prst="straightConnector1">
            <a:avLst/>
          </a:prstGeom>
          <a:noFill/>
          <a:ln cap="flat" cmpd="sng" w="28575">
            <a:solidFill>
              <a:schemeClr val="dk2"/>
            </a:solidFill>
            <a:prstDash val="solid"/>
            <a:round/>
            <a:headEnd len="med" w="med" type="none"/>
            <a:tailEnd len="med" w="med" type="triangle"/>
          </a:ln>
        </p:spPr>
      </p:cxnSp>
      <p:sp>
        <p:nvSpPr>
          <p:cNvPr id="338" name="Google Shape;338;p31"/>
          <p:cNvSpPr txBox="1"/>
          <p:nvPr/>
        </p:nvSpPr>
        <p:spPr>
          <a:xfrm>
            <a:off x="4650375" y="643813"/>
            <a:ext cx="1591800" cy="417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Input shape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Content</a:t>
            </a:r>
            <a:endParaRPr/>
          </a:p>
        </p:txBody>
      </p:sp>
      <p:grpSp>
        <p:nvGrpSpPr>
          <p:cNvPr id="94" name="Google Shape;94;p14"/>
          <p:cNvGrpSpPr/>
          <p:nvPr/>
        </p:nvGrpSpPr>
        <p:grpSpPr>
          <a:xfrm>
            <a:off x="38782" y="1017800"/>
            <a:ext cx="2117336" cy="3416400"/>
            <a:chOff x="431925" y="1304875"/>
            <a:chExt cx="2628925" cy="3416400"/>
          </a:xfrm>
        </p:grpSpPr>
        <p:sp>
          <p:nvSpPr>
            <p:cNvPr id="95" name="Google Shape;95;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4"/>
          <p:cNvSpPr txBox="1"/>
          <p:nvPr>
            <p:ph idx="4294967295" type="body"/>
          </p:nvPr>
        </p:nvSpPr>
        <p:spPr>
          <a:xfrm>
            <a:off x="98821" y="1017800"/>
            <a:ext cx="2009400" cy="4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solidFill>
                  <a:schemeClr val="lt1"/>
                </a:solidFill>
              </a:rPr>
              <a:t>Motivation &amp; Purpose </a:t>
            </a:r>
            <a:endParaRPr sz="1400">
              <a:solidFill>
                <a:schemeClr val="lt1"/>
              </a:solidFill>
            </a:endParaRPr>
          </a:p>
        </p:txBody>
      </p:sp>
      <p:sp>
        <p:nvSpPr>
          <p:cNvPr id="98" name="Google Shape;98;p14"/>
          <p:cNvSpPr txBox="1"/>
          <p:nvPr>
            <p:ph idx="4294967295" type="body"/>
          </p:nvPr>
        </p:nvSpPr>
        <p:spPr>
          <a:xfrm>
            <a:off x="99701" y="1512575"/>
            <a:ext cx="1996500" cy="279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74EA7"/>
              </a:buClr>
              <a:buSzPts val="1300"/>
              <a:buChar char="➢"/>
            </a:pPr>
            <a:r>
              <a:rPr lang="en" sz="1300"/>
              <a:t>Motivation</a:t>
            </a:r>
            <a:endParaRPr sz="1300"/>
          </a:p>
          <a:p>
            <a:pPr indent="0" lvl="0" marL="0" rtl="0" algn="l">
              <a:spcBef>
                <a:spcPts val="1600"/>
              </a:spcBef>
              <a:spcAft>
                <a:spcPts val="0"/>
              </a:spcAft>
              <a:buNone/>
            </a:pPr>
            <a:r>
              <a:t/>
            </a:r>
            <a:endParaRPr sz="1300"/>
          </a:p>
          <a:p>
            <a:pPr indent="-311150" lvl="0" marL="457200" rtl="0" algn="l">
              <a:spcBef>
                <a:spcPts val="1600"/>
              </a:spcBef>
              <a:spcAft>
                <a:spcPts val="0"/>
              </a:spcAft>
              <a:buClr>
                <a:srgbClr val="674EA7"/>
              </a:buClr>
              <a:buSzPts val="1300"/>
              <a:buChar char="➢"/>
            </a:pPr>
            <a:r>
              <a:rPr lang="en" sz="1300"/>
              <a:t>Purpose</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t/>
            </a:r>
            <a:endParaRPr sz="1300"/>
          </a:p>
          <a:p>
            <a:pPr indent="0" lvl="0" marL="0" rtl="0" algn="ctr">
              <a:lnSpc>
                <a:spcPct val="100000"/>
              </a:lnSpc>
              <a:spcBef>
                <a:spcPts val="1600"/>
              </a:spcBef>
              <a:spcAft>
                <a:spcPts val="0"/>
              </a:spcAft>
              <a:buNone/>
            </a:pPr>
            <a:r>
              <a:rPr b="1" lang="en" sz="1000" u="sng">
                <a:solidFill>
                  <a:schemeClr val="accent4"/>
                </a:solidFill>
              </a:rPr>
              <a:t>Classify the species of leaf automatically?</a:t>
            </a:r>
            <a:endParaRPr b="1" sz="1000" u="sng">
              <a:solidFill>
                <a:schemeClr val="accent4"/>
              </a:solidFill>
            </a:endParaRPr>
          </a:p>
          <a:p>
            <a:pPr indent="0" lvl="0" marL="0" rtl="0" algn="l">
              <a:spcBef>
                <a:spcPts val="0"/>
              </a:spcBef>
              <a:spcAft>
                <a:spcPts val="1600"/>
              </a:spcAft>
              <a:buNone/>
            </a:pPr>
            <a:r>
              <a:t/>
            </a:r>
            <a:endParaRPr sz="1300"/>
          </a:p>
        </p:txBody>
      </p:sp>
      <p:grpSp>
        <p:nvGrpSpPr>
          <p:cNvPr id="99" name="Google Shape;99;p14"/>
          <p:cNvGrpSpPr/>
          <p:nvPr/>
        </p:nvGrpSpPr>
        <p:grpSpPr>
          <a:xfrm>
            <a:off x="2365200" y="1017800"/>
            <a:ext cx="2120215" cy="3416400"/>
            <a:chOff x="3320450" y="1304875"/>
            <a:chExt cx="2632500" cy="3416400"/>
          </a:xfrm>
        </p:grpSpPr>
        <p:sp>
          <p:nvSpPr>
            <p:cNvPr id="100" name="Google Shape;100;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4"/>
          <p:cNvSpPr txBox="1"/>
          <p:nvPr>
            <p:ph idx="4294967295" type="body"/>
          </p:nvPr>
        </p:nvSpPr>
        <p:spPr>
          <a:xfrm>
            <a:off x="2421021" y="1017800"/>
            <a:ext cx="20094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Data information</a:t>
            </a:r>
            <a:endParaRPr sz="1400">
              <a:solidFill>
                <a:schemeClr val="lt1"/>
              </a:solidFill>
            </a:endParaRPr>
          </a:p>
        </p:txBody>
      </p:sp>
      <p:sp>
        <p:nvSpPr>
          <p:cNvPr id="103" name="Google Shape;103;p14"/>
          <p:cNvSpPr txBox="1"/>
          <p:nvPr>
            <p:ph idx="4294967295" type="body"/>
          </p:nvPr>
        </p:nvSpPr>
        <p:spPr>
          <a:xfrm>
            <a:off x="2426921" y="1563225"/>
            <a:ext cx="1996500" cy="279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674EA7"/>
              </a:buClr>
              <a:buSzPts val="1300"/>
              <a:buChar char="➢"/>
            </a:pPr>
            <a:r>
              <a:rPr lang="en" sz="1300"/>
              <a:t>Data source</a:t>
            </a:r>
            <a:endParaRPr sz="1300"/>
          </a:p>
          <a:p>
            <a:pPr indent="0" lvl="0" marL="457200" rtl="0" algn="l">
              <a:spcBef>
                <a:spcPts val="1600"/>
              </a:spcBef>
              <a:spcAft>
                <a:spcPts val="0"/>
              </a:spcAft>
              <a:buNone/>
            </a:pPr>
            <a:r>
              <a:t/>
            </a:r>
            <a:endParaRPr sz="1300"/>
          </a:p>
          <a:p>
            <a:pPr indent="-311150" lvl="0" marL="457200" rtl="0" algn="l">
              <a:spcBef>
                <a:spcPts val="1600"/>
              </a:spcBef>
              <a:spcAft>
                <a:spcPts val="0"/>
              </a:spcAft>
              <a:buClr>
                <a:srgbClr val="674EA7"/>
              </a:buClr>
              <a:buSzPts val="1300"/>
              <a:buChar char="➢"/>
            </a:pPr>
            <a:r>
              <a:rPr lang="en" sz="1300"/>
              <a:t>Data file</a:t>
            </a:r>
            <a:endParaRPr sz="1300"/>
          </a:p>
          <a:p>
            <a:pPr indent="-311150" lvl="0" marL="457200" rtl="0" algn="l">
              <a:spcBef>
                <a:spcPts val="0"/>
              </a:spcBef>
              <a:spcAft>
                <a:spcPts val="0"/>
              </a:spcAft>
              <a:buClr>
                <a:srgbClr val="DD7E6B"/>
              </a:buClr>
              <a:buSzPts val="1300"/>
              <a:buChar char="❏"/>
            </a:pPr>
            <a:r>
              <a:rPr lang="en" sz="1300"/>
              <a:t>    Train.csv</a:t>
            </a:r>
            <a:endParaRPr sz="1300"/>
          </a:p>
          <a:p>
            <a:pPr indent="-311150" lvl="0" marL="457200" rtl="0" algn="l">
              <a:spcBef>
                <a:spcPts val="0"/>
              </a:spcBef>
              <a:spcAft>
                <a:spcPts val="0"/>
              </a:spcAft>
              <a:buClr>
                <a:srgbClr val="DD7E6B"/>
              </a:buClr>
              <a:buSzPts val="1300"/>
              <a:buChar char="❏"/>
            </a:pPr>
            <a:r>
              <a:rPr lang="en" sz="1300"/>
              <a:t>    Test.csv</a:t>
            </a:r>
            <a:endParaRPr sz="1300"/>
          </a:p>
          <a:p>
            <a:pPr indent="-311150" lvl="0" marL="457200" rtl="0" algn="l">
              <a:spcBef>
                <a:spcPts val="0"/>
              </a:spcBef>
              <a:spcAft>
                <a:spcPts val="0"/>
              </a:spcAft>
              <a:buClr>
                <a:srgbClr val="674EA7"/>
              </a:buClr>
              <a:buSzPts val="1300"/>
              <a:buChar char="➢"/>
            </a:pPr>
            <a:r>
              <a:rPr lang="en" sz="1300"/>
              <a:t>Data feature</a:t>
            </a:r>
            <a:endParaRPr sz="1300"/>
          </a:p>
          <a:p>
            <a:pPr indent="-311150" lvl="0" marL="457200" rtl="0" algn="l">
              <a:spcBef>
                <a:spcPts val="0"/>
              </a:spcBef>
              <a:spcAft>
                <a:spcPts val="0"/>
              </a:spcAft>
              <a:buClr>
                <a:srgbClr val="DD7E6B"/>
              </a:buClr>
              <a:buSzPts val="1300"/>
              <a:buChar char="❏"/>
            </a:pPr>
            <a:r>
              <a:rPr lang="en" sz="1300"/>
              <a:t>    Margin</a:t>
            </a:r>
            <a:endParaRPr sz="1300"/>
          </a:p>
          <a:p>
            <a:pPr indent="-311150" lvl="0" marL="457200" rtl="0" algn="l">
              <a:spcBef>
                <a:spcPts val="0"/>
              </a:spcBef>
              <a:spcAft>
                <a:spcPts val="0"/>
              </a:spcAft>
              <a:buClr>
                <a:srgbClr val="DD7E6B"/>
              </a:buClr>
              <a:buSzPts val="1300"/>
              <a:buChar char="❏"/>
            </a:pPr>
            <a:r>
              <a:rPr lang="en" sz="1300"/>
              <a:t>    Shape</a:t>
            </a:r>
            <a:endParaRPr sz="1300"/>
          </a:p>
          <a:p>
            <a:pPr indent="-311150" lvl="0" marL="457200" rtl="0" algn="l">
              <a:spcBef>
                <a:spcPts val="0"/>
              </a:spcBef>
              <a:spcAft>
                <a:spcPts val="0"/>
              </a:spcAft>
              <a:buClr>
                <a:srgbClr val="DD7E6B"/>
              </a:buClr>
              <a:buSzPts val="1300"/>
              <a:buChar char="❏"/>
            </a:pPr>
            <a:r>
              <a:rPr lang="en" sz="1300"/>
              <a:t>    Texture</a:t>
            </a:r>
            <a:endParaRPr sz="1300"/>
          </a:p>
        </p:txBody>
      </p:sp>
      <p:grpSp>
        <p:nvGrpSpPr>
          <p:cNvPr id="104" name="Google Shape;104;p14"/>
          <p:cNvGrpSpPr/>
          <p:nvPr/>
        </p:nvGrpSpPr>
        <p:grpSpPr>
          <a:xfrm>
            <a:off x="4694497" y="1017800"/>
            <a:ext cx="2120215" cy="3416400"/>
            <a:chOff x="6212550" y="1304875"/>
            <a:chExt cx="2632500" cy="3416400"/>
          </a:xfrm>
        </p:grpSpPr>
        <p:sp>
          <p:nvSpPr>
            <p:cNvPr id="105" name="Google Shape;105;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4"/>
          <p:cNvSpPr txBox="1"/>
          <p:nvPr>
            <p:ph idx="4294967295" type="body"/>
          </p:nvPr>
        </p:nvSpPr>
        <p:spPr>
          <a:xfrm>
            <a:off x="4743221" y="1017800"/>
            <a:ext cx="20094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Setup</a:t>
            </a:r>
            <a:endParaRPr sz="1400">
              <a:solidFill>
                <a:schemeClr val="lt1"/>
              </a:solidFill>
            </a:endParaRPr>
          </a:p>
        </p:txBody>
      </p:sp>
      <p:sp>
        <p:nvSpPr>
          <p:cNvPr id="108" name="Google Shape;108;p14"/>
          <p:cNvSpPr txBox="1"/>
          <p:nvPr>
            <p:ph idx="4294967295" type="body"/>
          </p:nvPr>
        </p:nvSpPr>
        <p:spPr>
          <a:xfrm>
            <a:off x="4754425" y="1563225"/>
            <a:ext cx="2060400" cy="2836800"/>
          </a:xfrm>
          <a:prstGeom prst="rect">
            <a:avLst/>
          </a:prstGeom>
        </p:spPr>
        <p:txBody>
          <a:bodyPr anchorCtr="0" anchor="t" bIns="91425" lIns="91425" spcFirstLastPara="1" rIns="91425" wrap="square" tIns="91425">
            <a:noAutofit/>
          </a:bodyPr>
          <a:lstStyle/>
          <a:p>
            <a:pPr indent="-311150" lvl="0" marL="457200" marR="38100" rtl="0" algn="l">
              <a:lnSpc>
                <a:spcPct val="128571"/>
              </a:lnSpc>
              <a:spcBef>
                <a:spcPts val="0"/>
              </a:spcBef>
              <a:spcAft>
                <a:spcPts val="0"/>
              </a:spcAft>
              <a:buClr>
                <a:srgbClr val="674EA7"/>
              </a:buClr>
              <a:buSzPts val="1300"/>
              <a:buChar char="➢"/>
            </a:pPr>
            <a:r>
              <a:rPr lang="en" sz="1300">
                <a:solidFill>
                  <a:srgbClr val="222222"/>
                </a:solidFill>
                <a:highlight>
                  <a:srgbClr val="F8F9FA"/>
                </a:highlight>
                <a:latin typeface="Arial"/>
                <a:ea typeface="Arial"/>
                <a:cs typeface="Arial"/>
                <a:sym typeface="Arial"/>
              </a:rPr>
              <a:t>Preprocess </a:t>
            </a:r>
            <a:r>
              <a:rPr lang="en" sz="1300"/>
              <a:t>data</a:t>
            </a:r>
            <a:endParaRPr sz="1300"/>
          </a:p>
          <a:p>
            <a:pPr indent="0" lvl="0" marL="0" marR="38100" rtl="0" algn="l">
              <a:lnSpc>
                <a:spcPct val="128571"/>
              </a:lnSpc>
              <a:spcBef>
                <a:spcPts val="0"/>
              </a:spcBef>
              <a:spcAft>
                <a:spcPts val="0"/>
              </a:spcAft>
              <a:buNone/>
            </a:pPr>
            <a:r>
              <a:rPr lang="en" sz="1300"/>
              <a:t>  </a:t>
            </a:r>
            <a:endParaRPr sz="1300"/>
          </a:p>
          <a:p>
            <a:pPr indent="0" lvl="0" marL="914400" marR="38100" rtl="0" algn="l">
              <a:lnSpc>
                <a:spcPct val="128571"/>
              </a:lnSpc>
              <a:spcBef>
                <a:spcPts val="0"/>
              </a:spcBef>
              <a:spcAft>
                <a:spcPts val="0"/>
              </a:spcAft>
              <a:buNone/>
            </a:pPr>
            <a:r>
              <a:t/>
            </a:r>
            <a:endParaRPr sz="1300"/>
          </a:p>
          <a:p>
            <a:pPr indent="-311150" lvl="0" marL="457200" marR="38100" rtl="0" algn="l">
              <a:lnSpc>
                <a:spcPct val="128571"/>
              </a:lnSpc>
              <a:spcBef>
                <a:spcPts val="0"/>
              </a:spcBef>
              <a:spcAft>
                <a:spcPts val="0"/>
              </a:spcAft>
              <a:buSzPts val="1300"/>
              <a:buChar char="➢"/>
            </a:pPr>
            <a:r>
              <a:rPr lang="en" sz="1300"/>
              <a:t>Model structure</a:t>
            </a:r>
            <a:endParaRPr sz="1300"/>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Model0</a:t>
            </a:r>
            <a:endParaRPr sz="1300">
              <a:solidFill>
                <a:srgbClr val="4A86E8"/>
              </a:solidFill>
              <a:highlight>
                <a:srgbClr val="F8F9FA"/>
              </a:highlight>
              <a:latin typeface="Arial"/>
              <a:ea typeface="Arial"/>
              <a:cs typeface="Arial"/>
              <a:sym typeface="Arial"/>
            </a:endParaRPr>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Model1</a:t>
            </a:r>
            <a:endParaRPr sz="1300">
              <a:solidFill>
                <a:srgbClr val="4A86E8"/>
              </a:solidFill>
              <a:highlight>
                <a:srgbClr val="F8F9FA"/>
              </a:highlight>
              <a:latin typeface="Arial"/>
              <a:ea typeface="Arial"/>
              <a:cs typeface="Arial"/>
              <a:sym typeface="Arial"/>
            </a:endParaRPr>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Model2</a:t>
            </a:r>
            <a:endParaRPr sz="1300">
              <a:solidFill>
                <a:srgbClr val="4A86E8"/>
              </a:solidFill>
              <a:highlight>
                <a:srgbClr val="F8F9FA"/>
              </a:highlight>
              <a:latin typeface="Arial"/>
              <a:ea typeface="Arial"/>
              <a:cs typeface="Arial"/>
              <a:sym typeface="Arial"/>
            </a:endParaRPr>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Model3</a:t>
            </a:r>
            <a:endParaRPr sz="1300">
              <a:solidFill>
                <a:srgbClr val="4A86E8"/>
              </a:solidFill>
              <a:highlight>
                <a:srgbClr val="F8F9FA"/>
              </a:highlight>
              <a:latin typeface="Arial"/>
              <a:ea typeface="Arial"/>
              <a:cs typeface="Arial"/>
              <a:sym typeface="Arial"/>
            </a:endParaRPr>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Model4</a:t>
            </a:r>
            <a:endParaRPr sz="1300">
              <a:solidFill>
                <a:srgbClr val="4A86E8"/>
              </a:solidFill>
              <a:highlight>
                <a:srgbClr val="F8F9FA"/>
              </a:highlight>
              <a:latin typeface="Arial"/>
              <a:ea typeface="Arial"/>
              <a:cs typeface="Arial"/>
              <a:sym typeface="Arial"/>
            </a:endParaRPr>
          </a:p>
          <a:p>
            <a:pPr indent="-311150" lvl="0" marL="457200" marR="38100" rtl="0" algn="l">
              <a:lnSpc>
                <a:spcPct val="128571"/>
              </a:lnSpc>
              <a:spcBef>
                <a:spcPts val="0"/>
              </a:spcBef>
              <a:spcAft>
                <a:spcPts val="0"/>
              </a:spcAft>
              <a:buClr>
                <a:srgbClr val="4A86E8"/>
              </a:buClr>
              <a:buSzPts val="1300"/>
              <a:buFont typeface="Arial"/>
              <a:buChar char="❏"/>
            </a:pPr>
            <a:r>
              <a:rPr lang="en" sz="1300">
                <a:solidFill>
                  <a:srgbClr val="4A86E8"/>
                </a:solidFill>
                <a:highlight>
                  <a:srgbClr val="F8F9FA"/>
                </a:highlight>
                <a:latin typeface="Arial"/>
                <a:ea typeface="Arial"/>
                <a:cs typeface="Arial"/>
                <a:sym typeface="Arial"/>
              </a:rPr>
              <a:t>  Model5</a:t>
            </a:r>
            <a:endParaRPr sz="1300">
              <a:solidFill>
                <a:srgbClr val="4A86E8"/>
              </a:solidFill>
              <a:highlight>
                <a:srgbClr val="F8F9FA"/>
              </a:highlight>
              <a:latin typeface="Arial"/>
              <a:ea typeface="Arial"/>
              <a:cs typeface="Arial"/>
              <a:sym typeface="Arial"/>
            </a:endParaRPr>
          </a:p>
        </p:txBody>
      </p:sp>
      <p:grpSp>
        <p:nvGrpSpPr>
          <p:cNvPr id="109" name="Google Shape;109;p14"/>
          <p:cNvGrpSpPr/>
          <p:nvPr/>
        </p:nvGrpSpPr>
        <p:grpSpPr>
          <a:xfrm>
            <a:off x="7023772" y="1017800"/>
            <a:ext cx="2120216" cy="3416400"/>
            <a:chOff x="6212550" y="1304875"/>
            <a:chExt cx="2632500" cy="3416400"/>
          </a:xfrm>
        </p:grpSpPr>
        <p:sp>
          <p:nvSpPr>
            <p:cNvPr id="110" name="Google Shape;110;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4"/>
          <p:cNvSpPr txBox="1"/>
          <p:nvPr>
            <p:ph idx="4294967295" type="body"/>
          </p:nvPr>
        </p:nvSpPr>
        <p:spPr>
          <a:xfrm>
            <a:off x="7072496" y="1017800"/>
            <a:ext cx="20094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Result</a:t>
            </a:r>
            <a:endParaRPr sz="1400">
              <a:solidFill>
                <a:schemeClr val="lt1"/>
              </a:solidFill>
            </a:endParaRPr>
          </a:p>
        </p:txBody>
      </p:sp>
      <p:sp>
        <p:nvSpPr>
          <p:cNvPr id="113" name="Google Shape;113;p14"/>
          <p:cNvSpPr txBox="1"/>
          <p:nvPr>
            <p:ph idx="4294967295" type="body"/>
          </p:nvPr>
        </p:nvSpPr>
        <p:spPr>
          <a:xfrm>
            <a:off x="7083712" y="1563225"/>
            <a:ext cx="1996500" cy="279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674EA7"/>
              </a:buClr>
              <a:buSzPts val="1200"/>
              <a:buChar char="➢"/>
            </a:pPr>
            <a:r>
              <a:rPr lang="en" sz="1200"/>
              <a:t>Fitting environment(each model is same)</a:t>
            </a:r>
            <a:endParaRPr sz="1200"/>
          </a:p>
          <a:p>
            <a:pPr indent="0" lvl="0" marL="0" rtl="0" algn="l">
              <a:spcBef>
                <a:spcPts val="1600"/>
              </a:spcBef>
              <a:spcAft>
                <a:spcPts val="0"/>
              </a:spcAft>
              <a:buNone/>
            </a:pPr>
            <a:r>
              <a:t/>
            </a:r>
            <a:endParaRPr sz="1200"/>
          </a:p>
          <a:p>
            <a:pPr indent="-304800" lvl="0" marL="457200" rtl="0" algn="l">
              <a:spcBef>
                <a:spcPts val="1600"/>
              </a:spcBef>
              <a:spcAft>
                <a:spcPts val="0"/>
              </a:spcAft>
              <a:buClr>
                <a:srgbClr val="674EA7"/>
              </a:buClr>
              <a:buSzPts val="1200"/>
              <a:buChar char="➢"/>
            </a:pPr>
            <a:r>
              <a:rPr lang="en" sz="1200"/>
              <a:t>Accuracy rate(</a:t>
            </a:r>
            <a:r>
              <a:rPr lang="en" sz="1000">
                <a:solidFill>
                  <a:srgbClr val="4A86E8"/>
                </a:solidFill>
                <a:highlight>
                  <a:srgbClr val="F8F9FA"/>
                </a:highlight>
                <a:latin typeface="Arial"/>
                <a:ea typeface="Arial"/>
                <a:cs typeface="Arial"/>
                <a:sym typeface="Arial"/>
              </a:rPr>
              <a:t>Model0,Model1,Model2,Model3,Model4,Model5</a:t>
            </a:r>
            <a:r>
              <a:rPr lang="en" sz="1200"/>
              <a:t>)</a:t>
            </a:r>
            <a:endParaRPr sz="1200"/>
          </a:p>
          <a:p>
            <a:pPr indent="0" lvl="0" marL="457200" marR="38100" rtl="0" algn="l">
              <a:lnSpc>
                <a:spcPct val="128571"/>
              </a:lnSpc>
              <a:spcBef>
                <a:spcPts val="1600"/>
              </a:spcBef>
              <a:spcAft>
                <a:spcPts val="0"/>
              </a:spcAft>
              <a:buNone/>
            </a:pPr>
            <a:r>
              <a:t/>
            </a:r>
            <a:endParaRPr sz="1000">
              <a:solidFill>
                <a:srgbClr val="4A86E8"/>
              </a:solidFill>
              <a:highlight>
                <a:srgbClr val="F8F9FA"/>
              </a:highlight>
              <a:latin typeface="Arial"/>
              <a:ea typeface="Arial"/>
              <a:cs typeface="Arial"/>
              <a:sym typeface="Arial"/>
            </a:endParaRPr>
          </a:p>
          <a:p>
            <a:pPr indent="0" lvl="0" marL="457200" rtl="0" algn="l">
              <a:spcBef>
                <a:spcPts val="0"/>
              </a:spcBef>
              <a:spcAft>
                <a:spcPts val="1600"/>
              </a:spcAft>
              <a:buNone/>
            </a:pPr>
            <a:r>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311700" y="52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structure</a:t>
            </a:r>
            <a:endParaRPr/>
          </a:p>
        </p:txBody>
      </p:sp>
      <p:sp>
        <p:nvSpPr>
          <p:cNvPr id="344" name="Google Shape;344;p32"/>
          <p:cNvSpPr/>
          <p:nvPr/>
        </p:nvSpPr>
        <p:spPr>
          <a:xfrm>
            <a:off x="4437138" y="660005"/>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4437150" y="660012"/>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txBox="1"/>
          <p:nvPr>
            <p:ph idx="4294967295" type="body"/>
          </p:nvPr>
        </p:nvSpPr>
        <p:spPr>
          <a:xfrm>
            <a:off x="4437150" y="71925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Model structure</a:t>
            </a:r>
            <a:endParaRPr sz="1100">
              <a:solidFill>
                <a:schemeClr val="lt1"/>
              </a:solidFill>
            </a:endParaRPr>
          </a:p>
        </p:txBody>
      </p:sp>
      <p:sp>
        <p:nvSpPr>
          <p:cNvPr id="347" name="Google Shape;347;p32"/>
          <p:cNvSpPr txBox="1"/>
          <p:nvPr>
            <p:ph idx="4294967295" type="body"/>
          </p:nvPr>
        </p:nvSpPr>
        <p:spPr>
          <a:xfrm>
            <a:off x="4437150" y="106800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Model0~Model5</a:t>
            </a:r>
            <a:endParaRPr sz="1300">
              <a:solidFill>
                <a:schemeClr val="dk1"/>
              </a:solidFill>
            </a:endParaRPr>
          </a:p>
        </p:txBody>
      </p:sp>
      <p:grpSp>
        <p:nvGrpSpPr>
          <p:cNvPr id="348" name="Google Shape;348;p32"/>
          <p:cNvGrpSpPr/>
          <p:nvPr/>
        </p:nvGrpSpPr>
        <p:grpSpPr>
          <a:xfrm>
            <a:off x="3208188" y="1357505"/>
            <a:ext cx="4160100" cy="531900"/>
            <a:chOff x="2918113" y="1746605"/>
            <a:chExt cx="4160100" cy="531900"/>
          </a:xfrm>
        </p:grpSpPr>
        <p:cxnSp>
          <p:nvCxnSpPr>
            <p:cNvPr id="349" name="Google Shape;349;p32"/>
            <p:cNvCxnSpPr>
              <a:stCxn id="344" idx="2"/>
              <a:endCxn id="350" idx="0"/>
            </p:cNvCxnSpPr>
            <p:nvPr/>
          </p:nvCxnSpPr>
          <p:spPr>
            <a:xfrm rot="5400000">
              <a:off x="3628963" y="1035755"/>
              <a:ext cx="531900" cy="1953600"/>
            </a:xfrm>
            <a:prstGeom prst="bentConnector3">
              <a:avLst>
                <a:gd fmla="val 49999" name="adj1"/>
              </a:avLst>
            </a:prstGeom>
            <a:noFill/>
            <a:ln cap="flat" cmpd="sng" w="9525">
              <a:solidFill>
                <a:schemeClr val="lt2"/>
              </a:solidFill>
              <a:prstDash val="solid"/>
              <a:round/>
              <a:headEnd len="sm" w="sm" type="none"/>
              <a:tailEnd len="sm" w="sm" type="none"/>
            </a:ln>
          </p:spPr>
        </p:cxnSp>
        <p:cxnSp>
          <p:nvCxnSpPr>
            <p:cNvPr id="351" name="Google Shape;351;p32"/>
            <p:cNvCxnSpPr>
              <a:stCxn id="344" idx="2"/>
              <a:endCxn id="352" idx="0"/>
            </p:cNvCxnSpPr>
            <p:nvPr/>
          </p:nvCxnSpPr>
          <p:spPr>
            <a:xfrm flipH="1" rot="-5400000">
              <a:off x="5709013" y="909305"/>
              <a:ext cx="531900" cy="2206500"/>
            </a:xfrm>
            <a:prstGeom prst="bentConnector3">
              <a:avLst>
                <a:gd fmla="val 50000" name="adj1"/>
              </a:avLst>
            </a:prstGeom>
            <a:noFill/>
            <a:ln cap="flat" cmpd="sng" w="9525">
              <a:solidFill>
                <a:schemeClr val="lt2"/>
              </a:solidFill>
              <a:prstDash val="solid"/>
              <a:round/>
              <a:headEnd len="sm" w="sm" type="none"/>
              <a:tailEnd len="sm" w="sm" type="none"/>
            </a:ln>
          </p:spPr>
        </p:cxnSp>
      </p:grpSp>
      <p:sp>
        <p:nvSpPr>
          <p:cNvPr id="353" name="Google Shape;353;p32"/>
          <p:cNvSpPr/>
          <p:nvPr/>
        </p:nvSpPr>
        <p:spPr>
          <a:xfrm>
            <a:off x="2484980" y="1889401"/>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2483575" y="1889399"/>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txBox="1"/>
          <p:nvPr>
            <p:ph idx="4294967295" type="body"/>
          </p:nvPr>
        </p:nvSpPr>
        <p:spPr>
          <a:xfrm>
            <a:off x="2483725" y="194865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6 depth layers</a:t>
            </a:r>
            <a:endParaRPr sz="1100">
              <a:solidFill>
                <a:schemeClr val="lt1"/>
              </a:solidFill>
            </a:endParaRPr>
          </a:p>
        </p:txBody>
      </p:sp>
      <p:sp>
        <p:nvSpPr>
          <p:cNvPr id="355" name="Google Shape;355;p32"/>
          <p:cNvSpPr txBox="1"/>
          <p:nvPr>
            <p:ph idx="4294967295" type="body"/>
          </p:nvPr>
        </p:nvSpPr>
        <p:spPr>
          <a:xfrm>
            <a:off x="2483726" y="2297500"/>
            <a:ext cx="15279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Model0~3,Model5</a:t>
            </a:r>
            <a:endParaRPr sz="1300">
              <a:solidFill>
                <a:schemeClr val="dk1"/>
              </a:solidFill>
            </a:endParaRPr>
          </a:p>
        </p:txBody>
      </p:sp>
      <p:sp>
        <p:nvSpPr>
          <p:cNvPr id="356" name="Google Shape;356;p32"/>
          <p:cNvSpPr/>
          <p:nvPr/>
        </p:nvSpPr>
        <p:spPr>
          <a:xfrm>
            <a:off x="821525" y="3816470"/>
            <a:ext cx="1449300" cy="2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821525" y="3118625"/>
            <a:ext cx="14493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txBox="1"/>
          <p:nvPr>
            <p:ph idx="4294967295" type="body"/>
          </p:nvPr>
        </p:nvSpPr>
        <p:spPr>
          <a:xfrm>
            <a:off x="821825" y="3118975"/>
            <a:ext cx="1449000" cy="697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Conv1d=256 dense_1=256</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dense_2=128</a:t>
            </a:r>
            <a:endParaRPr sz="1100">
              <a:solidFill>
                <a:schemeClr val="lt1"/>
              </a:solidFill>
            </a:endParaRPr>
          </a:p>
        </p:txBody>
      </p:sp>
      <p:grpSp>
        <p:nvGrpSpPr>
          <p:cNvPr id="359" name="Google Shape;359;p32"/>
          <p:cNvGrpSpPr/>
          <p:nvPr/>
        </p:nvGrpSpPr>
        <p:grpSpPr>
          <a:xfrm>
            <a:off x="1546130" y="2586601"/>
            <a:ext cx="3327300" cy="531900"/>
            <a:chOff x="1256055" y="2975701"/>
            <a:chExt cx="3327300" cy="531900"/>
          </a:xfrm>
        </p:grpSpPr>
        <p:cxnSp>
          <p:nvCxnSpPr>
            <p:cNvPr id="360" name="Google Shape;360;p32"/>
            <p:cNvCxnSpPr>
              <a:stCxn id="353" idx="2"/>
              <a:endCxn id="361" idx="0"/>
            </p:cNvCxnSpPr>
            <p:nvPr/>
          </p:nvCxnSpPr>
          <p:spPr>
            <a:xfrm>
              <a:off x="2919555" y="2975701"/>
              <a:ext cx="0" cy="531900"/>
            </a:xfrm>
            <a:prstGeom prst="straightConnector1">
              <a:avLst/>
            </a:prstGeom>
            <a:noFill/>
            <a:ln cap="flat" cmpd="sng" w="9525">
              <a:solidFill>
                <a:schemeClr val="lt2"/>
              </a:solidFill>
              <a:prstDash val="solid"/>
              <a:round/>
              <a:headEnd len="sm" w="sm" type="none"/>
              <a:tailEnd len="sm" w="sm" type="none"/>
            </a:ln>
          </p:spPr>
        </p:cxnSp>
        <p:cxnSp>
          <p:nvCxnSpPr>
            <p:cNvPr id="362" name="Google Shape;362;p32"/>
            <p:cNvCxnSpPr>
              <a:stCxn id="353" idx="2"/>
              <a:endCxn id="357" idx="0"/>
            </p:cNvCxnSpPr>
            <p:nvPr/>
          </p:nvCxnSpPr>
          <p:spPr>
            <a:xfrm rot="5400000">
              <a:off x="1821855" y="2409901"/>
              <a:ext cx="531900" cy="1663500"/>
            </a:xfrm>
            <a:prstGeom prst="bentConnector3">
              <a:avLst>
                <a:gd fmla="val 50012" name="adj1"/>
              </a:avLst>
            </a:prstGeom>
            <a:noFill/>
            <a:ln cap="flat" cmpd="sng" w="9525">
              <a:solidFill>
                <a:schemeClr val="lt2"/>
              </a:solidFill>
              <a:prstDash val="solid"/>
              <a:round/>
              <a:headEnd len="sm" w="sm" type="none"/>
              <a:tailEnd len="sm" w="sm" type="none"/>
            </a:ln>
          </p:spPr>
        </p:cxnSp>
        <p:cxnSp>
          <p:nvCxnSpPr>
            <p:cNvPr id="363" name="Google Shape;363;p32"/>
            <p:cNvCxnSpPr>
              <a:stCxn id="353" idx="2"/>
              <a:endCxn id="364" idx="0"/>
            </p:cNvCxnSpPr>
            <p:nvPr/>
          </p:nvCxnSpPr>
          <p:spPr>
            <a:xfrm flipH="1" rot="-5400000">
              <a:off x="3485505" y="2409751"/>
              <a:ext cx="531900" cy="1663800"/>
            </a:xfrm>
            <a:prstGeom prst="bentConnector3">
              <a:avLst>
                <a:gd fmla="val 50012" name="adj1"/>
              </a:avLst>
            </a:prstGeom>
            <a:noFill/>
            <a:ln cap="flat" cmpd="sng" w="9525">
              <a:solidFill>
                <a:schemeClr val="lt2"/>
              </a:solidFill>
              <a:prstDash val="solid"/>
              <a:round/>
              <a:headEnd len="sm" w="sm" type="none"/>
              <a:tailEnd len="sm" w="sm" type="none"/>
            </a:ln>
          </p:spPr>
        </p:cxnSp>
      </p:grpSp>
      <p:sp>
        <p:nvSpPr>
          <p:cNvPr id="365" name="Google Shape;365;p32"/>
          <p:cNvSpPr txBox="1"/>
          <p:nvPr>
            <p:ph idx="4294967295" type="body"/>
          </p:nvPr>
        </p:nvSpPr>
        <p:spPr>
          <a:xfrm>
            <a:off x="821838" y="38164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Model0</a:t>
            </a:r>
            <a:endParaRPr sz="1300">
              <a:solidFill>
                <a:schemeClr val="dk1"/>
              </a:solidFill>
            </a:endParaRPr>
          </a:p>
        </p:txBody>
      </p:sp>
      <p:sp>
        <p:nvSpPr>
          <p:cNvPr id="366" name="Google Shape;366;p32"/>
          <p:cNvSpPr/>
          <p:nvPr/>
        </p:nvSpPr>
        <p:spPr>
          <a:xfrm>
            <a:off x="2485073" y="3118968"/>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485088" y="31186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txBox="1"/>
          <p:nvPr>
            <p:ph idx="4294967295" type="body"/>
          </p:nvPr>
        </p:nvSpPr>
        <p:spPr>
          <a:xfrm>
            <a:off x="2485213" y="31778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Asia Lead</a:t>
            </a:r>
            <a:endParaRPr sz="1100">
              <a:solidFill>
                <a:schemeClr val="lt1"/>
              </a:solidFill>
            </a:endParaRPr>
          </a:p>
        </p:txBody>
      </p:sp>
      <p:sp>
        <p:nvSpPr>
          <p:cNvPr id="368" name="Google Shape;368;p32"/>
          <p:cNvSpPr txBox="1"/>
          <p:nvPr>
            <p:ph idx="4294967295" type="body"/>
          </p:nvPr>
        </p:nvSpPr>
        <p:spPr>
          <a:xfrm>
            <a:off x="2485238" y="35286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Vinny Viewer</a:t>
            </a:r>
            <a:endParaRPr sz="1300">
              <a:solidFill>
                <a:schemeClr val="dk1"/>
              </a:solidFill>
            </a:endParaRPr>
          </a:p>
        </p:txBody>
      </p:sp>
      <p:sp>
        <p:nvSpPr>
          <p:cNvPr id="369" name="Google Shape;369;p32"/>
          <p:cNvSpPr/>
          <p:nvPr/>
        </p:nvSpPr>
        <p:spPr>
          <a:xfrm>
            <a:off x="4148598" y="3118968"/>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4148675" y="31186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ph idx="4294967295" type="body"/>
          </p:nvPr>
        </p:nvSpPr>
        <p:spPr>
          <a:xfrm>
            <a:off x="4148688" y="31778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Europe Lead</a:t>
            </a:r>
            <a:endParaRPr sz="1100">
              <a:solidFill>
                <a:schemeClr val="lt1"/>
              </a:solidFill>
            </a:endParaRPr>
          </a:p>
        </p:txBody>
      </p:sp>
      <p:sp>
        <p:nvSpPr>
          <p:cNvPr id="371" name="Google Shape;371;p32"/>
          <p:cNvSpPr txBox="1"/>
          <p:nvPr>
            <p:ph idx="4294967295" type="body"/>
          </p:nvPr>
        </p:nvSpPr>
        <p:spPr>
          <a:xfrm>
            <a:off x="4148775" y="35286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Molly Maker</a:t>
            </a:r>
            <a:endParaRPr sz="1300">
              <a:solidFill>
                <a:schemeClr val="dk1"/>
              </a:solidFill>
            </a:endParaRPr>
          </a:p>
        </p:txBody>
      </p:sp>
      <p:sp>
        <p:nvSpPr>
          <p:cNvPr id="372" name="Google Shape;372;p32"/>
          <p:cNvSpPr/>
          <p:nvPr/>
        </p:nvSpPr>
        <p:spPr>
          <a:xfrm>
            <a:off x="6643850" y="2646001"/>
            <a:ext cx="1449300" cy="308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6643775" y="1889400"/>
            <a:ext cx="1449300" cy="74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txBox="1"/>
          <p:nvPr>
            <p:ph idx="4294967295" type="body"/>
          </p:nvPr>
        </p:nvSpPr>
        <p:spPr>
          <a:xfrm>
            <a:off x="6644000" y="1948650"/>
            <a:ext cx="1449000" cy="638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0000"/>
                </a:solidFill>
              </a:rPr>
              <a:t>5 depth layers</a:t>
            </a:r>
            <a:endParaRPr sz="1100">
              <a:solidFill>
                <a:srgbClr val="FF0000"/>
              </a:solidFill>
            </a:endParaRPr>
          </a:p>
          <a:p>
            <a:pPr indent="0" lvl="0" marL="0" rtl="0" algn="ctr">
              <a:lnSpc>
                <a:spcPct val="100000"/>
              </a:lnSpc>
              <a:spcBef>
                <a:spcPts val="0"/>
              </a:spcBef>
              <a:spcAft>
                <a:spcPts val="0"/>
              </a:spcAft>
              <a:buNone/>
            </a:pPr>
            <a:r>
              <a:rPr lang="en" sz="1100">
                <a:solidFill>
                  <a:schemeClr val="lt1"/>
                </a:solidFill>
              </a:rPr>
              <a:t>Conv1d=512</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dense_1=256</a:t>
            </a:r>
            <a:endParaRPr sz="1100">
              <a:solidFill>
                <a:schemeClr val="lt1"/>
              </a:solidFill>
            </a:endParaRPr>
          </a:p>
        </p:txBody>
      </p:sp>
      <p:sp>
        <p:nvSpPr>
          <p:cNvPr id="374" name="Google Shape;374;p32"/>
          <p:cNvSpPr txBox="1"/>
          <p:nvPr>
            <p:ph idx="4294967295" type="body"/>
          </p:nvPr>
        </p:nvSpPr>
        <p:spPr>
          <a:xfrm>
            <a:off x="6643988" y="26932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Model4</a:t>
            </a:r>
            <a:endParaRPr sz="1300">
              <a:solidFill>
                <a:schemeClr val="dk1"/>
              </a:solidFill>
            </a:endParaRPr>
          </a:p>
        </p:txBody>
      </p:sp>
      <p:sp>
        <p:nvSpPr>
          <p:cNvPr id="375" name="Google Shape;375;p32"/>
          <p:cNvSpPr/>
          <p:nvPr/>
        </p:nvSpPr>
        <p:spPr>
          <a:xfrm>
            <a:off x="2485150" y="3816820"/>
            <a:ext cx="1449300" cy="2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2485150" y="3118975"/>
            <a:ext cx="14493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txBox="1"/>
          <p:nvPr>
            <p:ph idx="4294967295" type="body"/>
          </p:nvPr>
        </p:nvSpPr>
        <p:spPr>
          <a:xfrm>
            <a:off x="2485450" y="3119325"/>
            <a:ext cx="1449000" cy="697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Conv1d=512 dense_1=512</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dense_2=256</a:t>
            </a:r>
            <a:endParaRPr sz="1100">
              <a:solidFill>
                <a:schemeClr val="lt1"/>
              </a:solidFill>
            </a:endParaRPr>
          </a:p>
        </p:txBody>
      </p:sp>
      <p:sp>
        <p:nvSpPr>
          <p:cNvPr id="378" name="Google Shape;378;p32"/>
          <p:cNvSpPr txBox="1"/>
          <p:nvPr>
            <p:ph idx="4294967295" type="body"/>
          </p:nvPr>
        </p:nvSpPr>
        <p:spPr>
          <a:xfrm>
            <a:off x="2485463" y="381681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Model1</a:t>
            </a:r>
            <a:endParaRPr sz="1300">
              <a:solidFill>
                <a:schemeClr val="dk1"/>
              </a:solidFill>
            </a:endParaRPr>
          </a:p>
        </p:txBody>
      </p:sp>
      <p:sp>
        <p:nvSpPr>
          <p:cNvPr id="379" name="Google Shape;379;p32"/>
          <p:cNvSpPr/>
          <p:nvPr/>
        </p:nvSpPr>
        <p:spPr>
          <a:xfrm>
            <a:off x="4149100" y="3817170"/>
            <a:ext cx="1449300" cy="2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4149100" y="3119325"/>
            <a:ext cx="14493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txBox="1"/>
          <p:nvPr>
            <p:ph idx="4294967295" type="body"/>
          </p:nvPr>
        </p:nvSpPr>
        <p:spPr>
          <a:xfrm>
            <a:off x="4149400" y="3119675"/>
            <a:ext cx="1449000" cy="697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Conv1d=1028</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dense_1=1028</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dense_2=512</a:t>
            </a:r>
            <a:endParaRPr sz="1100">
              <a:solidFill>
                <a:schemeClr val="lt1"/>
              </a:solidFill>
            </a:endParaRPr>
          </a:p>
        </p:txBody>
      </p:sp>
      <p:sp>
        <p:nvSpPr>
          <p:cNvPr id="382" name="Google Shape;382;p32"/>
          <p:cNvSpPr txBox="1"/>
          <p:nvPr>
            <p:ph idx="4294967295" type="body"/>
          </p:nvPr>
        </p:nvSpPr>
        <p:spPr>
          <a:xfrm>
            <a:off x="4149413" y="38171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Model2</a:t>
            </a:r>
            <a:endParaRPr sz="1300">
              <a:solidFill>
                <a:schemeClr val="dk1"/>
              </a:solidFill>
            </a:endParaRPr>
          </a:p>
        </p:txBody>
      </p:sp>
      <p:cxnSp>
        <p:nvCxnSpPr>
          <p:cNvPr id="383" name="Google Shape;383;p32"/>
          <p:cNvCxnSpPr/>
          <p:nvPr/>
        </p:nvCxnSpPr>
        <p:spPr>
          <a:xfrm>
            <a:off x="3947825" y="2242775"/>
            <a:ext cx="21012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84" name="Google Shape;384;p32"/>
          <p:cNvCxnSpPr>
            <a:endCxn id="385" idx="0"/>
          </p:cNvCxnSpPr>
          <p:nvPr/>
        </p:nvCxnSpPr>
        <p:spPr>
          <a:xfrm flipH="1" rot="-5400000">
            <a:off x="5808850" y="2468950"/>
            <a:ext cx="886800" cy="4347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86" name="Google Shape;386;p32"/>
          <p:cNvSpPr/>
          <p:nvPr/>
        </p:nvSpPr>
        <p:spPr>
          <a:xfrm>
            <a:off x="5744298" y="3128993"/>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5744375" y="3128649"/>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txBox="1"/>
          <p:nvPr>
            <p:ph idx="4294967295" type="body"/>
          </p:nvPr>
        </p:nvSpPr>
        <p:spPr>
          <a:xfrm>
            <a:off x="5744388" y="318790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Europe Lead</a:t>
            </a:r>
            <a:endParaRPr sz="1100">
              <a:solidFill>
                <a:schemeClr val="lt1"/>
              </a:solidFill>
            </a:endParaRPr>
          </a:p>
        </p:txBody>
      </p:sp>
      <p:sp>
        <p:nvSpPr>
          <p:cNvPr id="389" name="Google Shape;389;p32"/>
          <p:cNvSpPr txBox="1"/>
          <p:nvPr>
            <p:ph idx="4294967295" type="body"/>
          </p:nvPr>
        </p:nvSpPr>
        <p:spPr>
          <a:xfrm>
            <a:off x="5744475" y="35386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Molly Maker</a:t>
            </a:r>
            <a:endParaRPr sz="1300">
              <a:solidFill>
                <a:schemeClr val="dk1"/>
              </a:solidFill>
            </a:endParaRPr>
          </a:p>
        </p:txBody>
      </p:sp>
      <p:sp>
        <p:nvSpPr>
          <p:cNvPr id="390" name="Google Shape;390;p32"/>
          <p:cNvSpPr/>
          <p:nvPr/>
        </p:nvSpPr>
        <p:spPr>
          <a:xfrm>
            <a:off x="5744800" y="3827195"/>
            <a:ext cx="1449300" cy="2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5744800" y="3129350"/>
            <a:ext cx="14493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txBox="1"/>
          <p:nvPr>
            <p:ph idx="4294967295" type="body"/>
          </p:nvPr>
        </p:nvSpPr>
        <p:spPr>
          <a:xfrm>
            <a:off x="5745100" y="3129700"/>
            <a:ext cx="1449000" cy="697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0000"/>
                </a:solidFill>
              </a:rPr>
              <a:t>Conv1d=512</a:t>
            </a:r>
            <a:endParaRPr sz="1100">
              <a:solidFill>
                <a:srgbClr val="FF0000"/>
              </a:solidFill>
            </a:endParaRPr>
          </a:p>
          <a:p>
            <a:pPr indent="0" lvl="0" marL="0" rtl="0" algn="ctr">
              <a:lnSpc>
                <a:spcPct val="100000"/>
              </a:lnSpc>
              <a:spcBef>
                <a:spcPts val="0"/>
              </a:spcBef>
              <a:spcAft>
                <a:spcPts val="0"/>
              </a:spcAft>
              <a:buNone/>
            </a:pPr>
            <a:r>
              <a:rPr lang="en" sz="1100">
                <a:solidFill>
                  <a:srgbClr val="FF0000"/>
                </a:solidFill>
              </a:rPr>
              <a:t>dense_1=1028</a:t>
            </a:r>
            <a:endParaRPr sz="1100">
              <a:solidFill>
                <a:srgbClr val="FF0000"/>
              </a:solidFill>
            </a:endParaRPr>
          </a:p>
          <a:p>
            <a:pPr indent="0" lvl="0" marL="0" rtl="0" algn="ctr">
              <a:lnSpc>
                <a:spcPct val="100000"/>
              </a:lnSpc>
              <a:spcBef>
                <a:spcPts val="0"/>
              </a:spcBef>
              <a:spcAft>
                <a:spcPts val="0"/>
              </a:spcAft>
              <a:buNone/>
            </a:pPr>
            <a:r>
              <a:rPr lang="en" sz="1100">
                <a:solidFill>
                  <a:schemeClr val="lt1"/>
                </a:solidFill>
              </a:rPr>
              <a:t>dense_2=512</a:t>
            </a:r>
            <a:endParaRPr sz="1100">
              <a:solidFill>
                <a:schemeClr val="lt1"/>
              </a:solidFill>
            </a:endParaRPr>
          </a:p>
        </p:txBody>
      </p:sp>
      <p:sp>
        <p:nvSpPr>
          <p:cNvPr id="392" name="Google Shape;392;p32"/>
          <p:cNvSpPr txBox="1"/>
          <p:nvPr>
            <p:ph idx="4294967295" type="body"/>
          </p:nvPr>
        </p:nvSpPr>
        <p:spPr>
          <a:xfrm>
            <a:off x="5745113" y="382718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Model3</a:t>
            </a:r>
            <a:endParaRPr sz="1300">
              <a:solidFill>
                <a:schemeClr val="dk1"/>
              </a:solidFill>
            </a:endParaRPr>
          </a:p>
        </p:txBody>
      </p:sp>
      <p:cxnSp>
        <p:nvCxnSpPr>
          <p:cNvPr id="393" name="Google Shape;393;p32"/>
          <p:cNvCxnSpPr/>
          <p:nvPr/>
        </p:nvCxnSpPr>
        <p:spPr>
          <a:xfrm rot="5400000">
            <a:off x="1450425" y="3141225"/>
            <a:ext cx="1945500" cy="120300"/>
          </a:xfrm>
          <a:prstGeom prst="bentConnector3">
            <a:avLst>
              <a:gd fmla="val 1091" name="adj1"/>
            </a:avLst>
          </a:prstGeom>
          <a:noFill/>
          <a:ln cap="flat" cmpd="sng" w="9525">
            <a:solidFill>
              <a:schemeClr val="dk2"/>
            </a:solidFill>
            <a:prstDash val="solid"/>
            <a:round/>
            <a:headEnd len="med" w="med" type="none"/>
            <a:tailEnd len="med" w="med" type="none"/>
          </a:ln>
        </p:spPr>
      </p:cxnSp>
      <p:sp>
        <p:nvSpPr>
          <p:cNvPr id="394" name="Google Shape;394;p32"/>
          <p:cNvSpPr/>
          <p:nvPr/>
        </p:nvSpPr>
        <p:spPr>
          <a:xfrm>
            <a:off x="1624800" y="4871970"/>
            <a:ext cx="1449300" cy="23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624800" y="4174125"/>
            <a:ext cx="1449300" cy="6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txBox="1"/>
          <p:nvPr>
            <p:ph idx="4294967295" type="body"/>
          </p:nvPr>
        </p:nvSpPr>
        <p:spPr>
          <a:xfrm>
            <a:off x="1625100" y="4174475"/>
            <a:ext cx="1449000" cy="697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Conv1d=512 </a:t>
            </a:r>
            <a:r>
              <a:rPr lang="en" sz="1100">
                <a:solidFill>
                  <a:srgbClr val="FF0000"/>
                </a:solidFill>
              </a:rPr>
              <a:t>dense_1=512</a:t>
            </a:r>
            <a:endParaRPr sz="1100">
              <a:solidFill>
                <a:srgbClr val="FF0000"/>
              </a:solidFill>
            </a:endParaRPr>
          </a:p>
          <a:p>
            <a:pPr indent="0" lvl="0" marL="0" rtl="0" algn="ctr">
              <a:lnSpc>
                <a:spcPct val="100000"/>
              </a:lnSpc>
              <a:spcBef>
                <a:spcPts val="0"/>
              </a:spcBef>
              <a:spcAft>
                <a:spcPts val="0"/>
              </a:spcAft>
              <a:buNone/>
            </a:pPr>
            <a:r>
              <a:rPr lang="en" sz="1100">
                <a:solidFill>
                  <a:srgbClr val="FF0000"/>
                </a:solidFill>
              </a:rPr>
              <a:t>dense_2=128</a:t>
            </a:r>
            <a:endParaRPr sz="1100">
              <a:solidFill>
                <a:srgbClr val="FF0000"/>
              </a:solidFill>
            </a:endParaRPr>
          </a:p>
        </p:txBody>
      </p:sp>
      <p:sp>
        <p:nvSpPr>
          <p:cNvPr id="397" name="Google Shape;397;p32"/>
          <p:cNvSpPr txBox="1"/>
          <p:nvPr>
            <p:ph idx="4294967295" type="body"/>
          </p:nvPr>
        </p:nvSpPr>
        <p:spPr>
          <a:xfrm>
            <a:off x="1625113" y="4871963"/>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Model5</a:t>
            </a:r>
            <a:endParaRPr sz="13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403" name="Google Shape;403;p33"/>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Fitting environment(</a:t>
            </a:r>
            <a:r>
              <a:rPr lang="en">
                <a:solidFill>
                  <a:srgbClr val="FF0000"/>
                </a:solidFill>
              </a:rPr>
              <a:t>same with each model</a:t>
            </a:r>
            <a:r>
              <a:rPr lang="en"/>
              <a:t>)</a:t>
            </a:r>
            <a:endParaRPr/>
          </a:p>
        </p:txBody>
      </p:sp>
      <p:sp>
        <p:nvSpPr>
          <p:cNvPr id="404" name="Google Shape;404;p33"/>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AutoNum type="arabicPeriod"/>
            </a:pPr>
            <a:r>
              <a:rPr lang="en">
                <a:solidFill>
                  <a:srgbClr val="FFFFFF"/>
                </a:solidFill>
              </a:rPr>
              <a:t>The fitting environment is(for each model) :  </a:t>
            </a:r>
            <a:endParaRPr>
              <a:solidFill>
                <a:srgbClr val="FFFFFF"/>
              </a:solidFill>
            </a:endParaRPr>
          </a:p>
          <a:p>
            <a:pPr indent="0" lvl="0" marL="457200" rtl="0" algn="l">
              <a:spcBef>
                <a:spcPts val="1600"/>
              </a:spcBef>
              <a:spcAft>
                <a:spcPts val="0"/>
              </a:spcAft>
              <a:buNone/>
            </a:pPr>
            <a:r>
              <a:rPr lang="en">
                <a:solidFill>
                  <a:srgbClr val="FFFFFF"/>
                </a:solidFill>
              </a:rPr>
              <a:t> I.epochs=15</a:t>
            </a:r>
            <a:endParaRPr>
              <a:solidFill>
                <a:srgbClr val="FFFFFF"/>
              </a:solidFill>
            </a:endParaRPr>
          </a:p>
          <a:p>
            <a:pPr indent="0" lvl="0" marL="457200" rtl="0" algn="l">
              <a:spcBef>
                <a:spcPts val="1600"/>
              </a:spcBef>
              <a:spcAft>
                <a:spcPts val="0"/>
              </a:spcAft>
              <a:buNone/>
            </a:pPr>
            <a:r>
              <a:rPr lang="en">
                <a:solidFill>
                  <a:srgbClr val="FFFFFF"/>
                </a:solidFill>
              </a:rPr>
              <a:t>II.batch_size=16</a:t>
            </a:r>
            <a:endParaRPr>
              <a:solidFill>
                <a:srgbClr val="FFFFFF"/>
              </a:solidFill>
            </a:endParaRPr>
          </a:p>
          <a:p>
            <a:pPr indent="0" lvl="0" marL="457200" rtl="0" algn="l">
              <a:spcBef>
                <a:spcPts val="1600"/>
              </a:spcBef>
              <a:spcAft>
                <a:spcPts val="1600"/>
              </a:spcAft>
              <a:buNone/>
            </a:pPr>
            <a:r>
              <a:rPr lang="en">
                <a:solidFill>
                  <a:srgbClr val="FFFFFF"/>
                </a:solidFill>
              </a:rPr>
              <a:t>III.Use the training data and validation data.</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4"/>
          <p:cNvSpPr txBox="1"/>
          <p:nvPr>
            <p:ph type="title"/>
          </p:nvPr>
        </p:nvSpPr>
        <p:spPr>
          <a:xfrm>
            <a:off x="913050" y="49525"/>
            <a:ext cx="4881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Model0</a:t>
            </a:r>
            <a:endParaRPr/>
          </a:p>
        </p:txBody>
      </p:sp>
      <p:pic>
        <p:nvPicPr>
          <p:cNvPr id="410" name="Google Shape;410;p34"/>
          <p:cNvPicPr preferRelativeResize="0"/>
          <p:nvPr/>
        </p:nvPicPr>
        <p:blipFill>
          <a:blip r:embed="rId3">
            <a:alphaModFix/>
          </a:blip>
          <a:stretch>
            <a:fillRect/>
          </a:stretch>
        </p:blipFill>
        <p:spPr>
          <a:xfrm>
            <a:off x="587175" y="657325"/>
            <a:ext cx="7969650" cy="4251100"/>
          </a:xfrm>
          <a:prstGeom prst="rect">
            <a:avLst/>
          </a:prstGeom>
          <a:noFill/>
          <a:ln>
            <a:noFill/>
          </a:ln>
        </p:spPr>
      </p:pic>
      <p:sp>
        <p:nvSpPr>
          <p:cNvPr id="411" name="Google Shape;411;p34"/>
          <p:cNvSpPr/>
          <p:nvPr/>
        </p:nvSpPr>
        <p:spPr>
          <a:xfrm>
            <a:off x="7456975" y="2666175"/>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34"/>
          <p:cNvCxnSpPr>
            <a:stCxn id="411" idx="0"/>
            <a:endCxn id="413" idx="2"/>
          </p:cNvCxnSpPr>
          <p:nvPr/>
        </p:nvCxnSpPr>
        <p:spPr>
          <a:xfrm rot="-5400000">
            <a:off x="7095025" y="1419825"/>
            <a:ext cx="2131800" cy="360900"/>
          </a:xfrm>
          <a:prstGeom prst="bentConnector3">
            <a:avLst>
              <a:gd fmla="val 50001" name="adj1"/>
            </a:avLst>
          </a:prstGeom>
          <a:noFill/>
          <a:ln cap="flat" cmpd="sng" w="28575">
            <a:solidFill>
              <a:srgbClr val="FF0000"/>
            </a:solidFill>
            <a:prstDash val="solid"/>
            <a:round/>
            <a:headEnd len="med" w="med" type="none"/>
            <a:tailEnd len="med" w="med" type="none"/>
          </a:ln>
        </p:spPr>
      </p:cxnSp>
      <p:sp>
        <p:nvSpPr>
          <p:cNvPr id="413" name="Google Shape;413;p34"/>
          <p:cNvSpPr txBox="1"/>
          <p:nvPr/>
        </p:nvSpPr>
        <p:spPr>
          <a:xfrm>
            <a:off x="7669200" y="20192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
        <p:nvSpPr>
          <p:cNvPr id="414" name="Google Shape;414;p34"/>
          <p:cNvSpPr/>
          <p:nvPr/>
        </p:nvSpPr>
        <p:spPr>
          <a:xfrm>
            <a:off x="6247050" y="2678125"/>
            <a:ext cx="1047000" cy="506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34"/>
          <p:cNvCxnSpPr>
            <a:stCxn id="414" idx="0"/>
            <a:endCxn id="416" idx="2"/>
          </p:cNvCxnSpPr>
          <p:nvPr/>
        </p:nvCxnSpPr>
        <p:spPr>
          <a:xfrm flipH="1" rot="5400000">
            <a:off x="5731500" y="1639075"/>
            <a:ext cx="1966800" cy="111300"/>
          </a:xfrm>
          <a:prstGeom prst="bentConnector3">
            <a:avLst>
              <a:gd fmla="val 50003" name="adj1"/>
            </a:avLst>
          </a:prstGeom>
          <a:noFill/>
          <a:ln cap="flat" cmpd="sng" w="28575">
            <a:solidFill>
              <a:srgbClr val="0000FF"/>
            </a:solidFill>
            <a:prstDash val="solid"/>
            <a:round/>
            <a:headEnd len="med" w="med" type="none"/>
            <a:tailEnd len="med" w="med" type="none"/>
          </a:ln>
        </p:spPr>
      </p:cxnSp>
      <p:sp>
        <p:nvSpPr>
          <p:cNvPr id="416" name="Google Shape;416;p34"/>
          <p:cNvSpPr txBox="1"/>
          <p:nvPr/>
        </p:nvSpPr>
        <p:spPr>
          <a:xfrm>
            <a:off x="5794350" y="378800"/>
            <a:ext cx="1729500" cy="3324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Overfit happened</a:t>
            </a:r>
            <a:endParaRPr>
              <a:solidFill>
                <a:srgbClr val="0000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422" name="Google Shape;422;p3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Model0 result</a:t>
            </a:r>
            <a:endParaRPr/>
          </a:p>
        </p:txBody>
      </p:sp>
      <p:sp>
        <p:nvSpPr>
          <p:cNvPr id="423" name="Google Shape;423;p35"/>
          <p:cNvSpPr txBox="1"/>
          <p:nvPr>
            <p:ph idx="2" type="body"/>
          </p:nvPr>
        </p:nvSpPr>
        <p:spPr>
          <a:xfrm>
            <a:off x="4883300" y="142838"/>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98.48%</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epochs=9</a:t>
            </a:r>
            <a:endParaRPr sz="1100">
              <a:solidFill>
                <a:srgbClr val="FFFFFF"/>
              </a:solidFill>
            </a:endParaRPr>
          </a:p>
        </p:txBody>
      </p:sp>
      <p:sp>
        <p:nvSpPr>
          <p:cNvPr id="424" name="Google Shape;424;p35"/>
          <p:cNvSpPr/>
          <p:nvPr/>
        </p:nvSpPr>
        <p:spPr>
          <a:xfrm>
            <a:off x="5926925" y="4547988"/>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35"/>
          <p:cNvCxnSpPr>
            <a:endCxn id="424" idx="7"/>
          </p:cNvCxnSpPr>
          <p:nvPr/>
        </p:nvCxnSpPr>
        <p:spPr>
          <a:xfrm flipH="1">
            <a:off x="6138179" y="4399433"/>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426" name="Google Shape;426;p35"/>
          <p:cNvSpPr txBox="1"/>
          <p:nvPr/>
        </p:nvSpPr>
        <p:spPr>
          <a:xfrm>
            <a:off x="6283425" y="4065388"/>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427" name="Google Shape;427;p35"/>
          <p:cNvSpPr/>
          <p:nvPr/>
        </p:nvSpPr>
        <p:spPr>
          <a:xfrm>
            <a:off x="5775100" y="1141688"/>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35"/>
          <p:cNvCxnSpPr/>
          <p:nvPr/>
        </p:nvCxnSpPr>
        <p:spPr>
          <a:xfrm rot="10800000">
            <a:off x="5968525" y="1389188"/>
            <a:ext cx="269700" cy="547200"/>
          </a:xfrm>
          <a:prstGeom prst="straightConnector1">
            <a:avLst/>
          </a:prstGeom>
          <a:noFill/>
          <a:ln cap="flat" cmpd="sng" w="19050">
            <a:solidFill>
              <a:schemeClr val="dk2"/>
            </a:solidFill>
            <a:prstDash val="solid"/>
            <a:round/>
            <a:headEnd len="med" w="med" type="none"/>
            <a:tailEnd len="med" w="med" type="triangle"/>
          </a:ln>
        </p:spPr>
      </p:cxnSp>
      <p:sp>
        <p:nvSpPr>
          <p:cNvPr id="429" name="Google Shape;429;p35"/>
          <p:cNvSpPr txBox="1"/>
          <p:nvPr/>
        </p:nvSpPr>
        <p:spPr>
          <a:xfrm>
            <a:off x="6061350" y="1958563"/>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pic>
        <p:nvPicPr>
          <p:cNvPr id="430" name="Google Shape;430;p35"/>
          <p:cNvPicPr preferRelativeResize="0"/>
          <p:nvPr/>
        </p:nvPicPr>
        <p:blipFill>
          <a:blip r:embed="rId3">
            <a:alphaModFix/>
          </a:blip>
          <a:stretch>
            <a:fillRect/>
          </a:stretch>
        </p:blipFill>
        <p:spPr>
          <a:xfrm>
            <a:off x="5355752" y="804375"/>
            <a:ext cx="2780975" cy="4126875"/>
          </a:xfrm>
          <a:prstGeom prst="rect">
            <a:avLst/>
          </a:prstGeom>
          <a:noFill/>
          <a:ln>
            <a:noFill/>
          </a:ln>
        </p:spPr>
      </p:pic>
      <p:sp>
        <p:nvSpPr>
          <p:cNvPr id="431" name="Google Shape;431;p35"/>
          <p:cNvSpPr/>
          <p:nvPr/>
        </p:nvSpPr>
        <p:spPr>
          <a:xfrm>
            <a:off x="6834425" y="451465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35"/>
          <p:cNvCxnSpPr>
            <a:endCxn id="431" idx="7"/>
          </p:cNvCxnSpPr>
          <p:nvPr/>
        </p:nvCxnSpPr>
        <p:spPr>
          <a:xfrm flipH="1">
            <a:off x="7045679" y="4366096"/>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433" name="Google Shape;433;p35"/>
          <p:cNvSpPr txBox="1"/>
          <p:nvPr/>
        </p:nvSpPr>
        <p:spPr>
          <a:xfrm>
            <a:off x="6950375" y="409010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434" name="Google Shape;434;p35"/>
          <p:cNvSpPr/>
          <p:nvPr/>
        </p:nvSpPr>
        <p:spPr>
          <a:xfrm>
            <a:off x="6678050" y="98725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35"/>
          <p:cNvCxnSpPr>
            <a:endCxn id="434" idx="4"/>
          </p:cNvCxnSpPr>
          <p:nvPr/>
        </p:nvCxnSpPr>
        <p:spPr>
          <a:xfrm flipH="1" rot="10800000">
            <a:off x="6247100" y="1234750"/>
            <a:ext cx="554700" cy="674700"/>
          </a:xfrm>
          <a:prstGeom prst="straightConnector1">
            <a:avLst/>
          </a:prstGeom>
          <a:noFill/>
          <a:ln cap="flat" cmpd="sng" w="19050">
            <a:solidFill>
              <a:schemeClr val="dk2"/>
            </a:solidFill>
            <a:prstDash val="solid"/>
            <a:round/>
            <a:headEnd len="med" w="med" type="none"/>
            <a:tailEnd len="med" w="med" type="triangle"/>
          </a:ln>
        </p:spPr>
      </p:cxnSp>
      <p:sp>
        <p:nvSpPr>
          <p:cNvPr id="436" name="Google Shape;436;p35"/>
          <p:cNvSpPr txBox="1"/>
          <p:nvPr/>
        </p:nvSpPr>
        <p:spPr>
          <a:xfrm>
            <a:off x="5511400" y="1909450"/>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rate=98.48%</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311700" y="221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Model1</a:t>
            </a:r>
            <a:endParaRPr/>
          </a:p>
        </p:txBody>
      </p:sp>
      <p:pic>
        <p:nvPicPr>
          <p:cNvPr id="442" name="Google Shape;442;p36"/>
          <p:cNvPicPr preferRelativeResize="0"/>
          <p:nvPr/>
        </p:nvPicPr>
        <p:blipFill>
          <a:blip r:embed="rId3">
            <a:alphaModFix/>
          </a:blip>
          <a:stretch>
            <a:fillRect/>
          </a:stretch>
        </p:blipFill>
        <p:spPr>
          <a:xfrm>
            <a:off x="760850" y="829775"/>
            <a:ext cx="7477517" cy="4008925"/>
          </a:xfrm>
          <a:prstGeom prst="rect">
            <a:avLst/>
          </a:prstGeom>
          <a:noFill/>
          <a:ln>
            <a:noFill/>
          </a:ln>
        </p:spPr>
      </p:pic>
      <p:sp>
        <p:nvSpPr>
          <p:cNvPr id="443" name="Google Shape;443;p36"/>
          <p:cNvSpPr/>
          <p:nvPr/>
        </p:nvSpPr>
        <p:spPr>
          <a:xfrm>
            <a:off x="7223550" y="1478675"/>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6"/>
          <p:cNvCxnSpPr>
            <a:stCxn id="443" idx="0"/>
            <a:endCxn id="445" idx="2"/>
          </p:cNvCxnSpPr>
          <p:nvPr/>
        </p:nvCxnSpPr>
        <p:spPr>
          <a:xfrm rot="-5400000">
            <a:off x="7662150" y="749975"/>
            <a:ext cx="813600" cy="643800"/>
          </a:xfrm>
          <a:prstGeom prst="bentConnector3">
            <a:avLst>
              <a:gd fmla="val 35653" name="adj1"/>
            </a:avLst>
          </a:prstGeom>
          <a:noFill/>
          <a:ln cap="flat" cmpd="sng" w="28575">
            <a:solidFill>
              <a:srgbClr val="FF0000"/>
            </a:solidFill>
            <a:prstDash val="solid"/>
            <a:round/>
            <a:headEnd len="med" w="med" type="none"/>
            <a:tailEnd len="med" w="med" type="none"/>
          </a:ln>
        </p:spPr>
      </p:cxnSp>
      <p:sp>
        <p:nvSpPr>
          <p:cNvPr id="445" name="Google Shape;445;p36"/>
          <p:cNvSpPr txBox="1"/>
          <p:nvPr/>
        </p:nvSpPr>
        <p:spPr>
          <a:xfrm>
            <a:off x="7718775" y="33252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
        <p:nvSpPr>
          <p:cNvPr id="446" name="Google Shape;446;p36"/>
          <p:cNvSpPr/>
          <p:nvPr/>
        </p:nvSpPr>
        <p:spPr>
          <a:xfrm>
            <a:off x="6060025" y="1450325"/>
            <a:ext cx="1047000" cy="506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36"/>
          <p:cNvCxnSpPr>
            <a:stCxn id="446" idx="0"/>
          </p:cNvCxnSpPr>
          <p:nvPr/>
        </p:nvCxnSpPr>
        <p:spPr>
          <a:xfrm flipH="1" rot="5400000">
            <a:off x="6271375" y="1138175"/>
            <a:ext cx="620700" cy="3600"/>
          </a:xfrm>
          <a:prstGeom prst="bentConnector3">
            <a:avLst>
              <a:gd fmla="val 50000" name="adj1"/>
            </a:avLst>
          </a:prstGeom>
          <a:noFill/>
          <a:ln cap="flat" cmpd="sng" w="28575">
            <a:solidFill>
              <a:srgbClr val="0000FF"/>
            </a:solidFill>
            <a:prstDash val="solid"/>
            <a:round/>
            <a:headEnd len="med" w="med" type="none"/>
            <a:tailEnd len="med" w="med" type="none"/>
          </a:ln>
        </p:spPr>
      </p:cxnSp>
      <p:sp>
        <p:nvSpPr>
          <p:cNvPr id="448" name="Google Shape;448;p36"/>
          <p:cNvSpPr txBox="1"/>
          <p:nvPr/>
        </p:nvSpPr>
        <p:spPr>
          <a:xfrm>
            <a:off x="5843925" y="509400"/>
            <a:ext cx="1701300" cy="3324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Overfit happened</a:t>
            </a:r>
            <a:endParaRPr>
              <a:solidFill>
                <a:srgbClr val="0000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3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454" name="Google Shape;454;p3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Model1 </a:t>
            </a:r>
            <a:endParaRPr/>
          </a:p>
        </p:txBody>
      </p:sp>
      <p:sp>
        <p:nvSpPr>
          <p:cNvPr id="455" name="Google Shape;455;p37"/>
          <p:cNvSpPr txBox="1"/>
          <p:nvPr>
            <p:ph idx="2" type="body"/>
          </p:nvPr>
        </p:nvSpPr>
        <p:spPr>
          <a:xfrm>
            <a:off x="4883300" y="151125"/>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97.47%</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epochs=4</a:t>
            </a:r>
            <a:endParaRPr sz="1100">
              <a:solidFill>
                <a:srgbClr val="FFFFFF"/>
              </a:solidFill>
            </a:endParaRPr>
          </a:p>
        </p:txBody>
      </p:sp>
      <p:pic>
        <p:nvPicPr>
          <p:cNvPr id="456" name="Google Shape;456;p37"/>
          <p:cNvPicPr preferRelativeResize="0"/>
          <p:nvPr/>
        </p:nvPicPr>
        <p:blipFill>
          <a:blip r:embed="rId3">
            <a:alphaModFix/>
          </a:blip>
          <a:stretch>
            <a:fillRect/>
          </a:stretch>
        </p:blipFill>
        <p:spPr>
          <a:xfrm>
            <a:off x="5269649" y="931800"/>
            <a:ext cx="2845325" cy="4092475"/>
          </a:xfrm>
          <a:prstGeom prst="rect">
            <a:avLst/>
          </a:prstGeom>
          <a:noFill/>
          <a:ln>
            <a:noFill/>
          </a:ln>
        </p:spPr>
      </p:pic>
      <p:sp>
        <p:nvSpPr>
          <p:cNvPr id="457" name="Google Shape;457;p37"/>
          <p:cNvSpPr/>
          <p:nvPr/>
        </p:nvSpPr>
        <p:spPr>
          <a:xfrm>
            <a:off x="5935900" y="45209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37"/>
          <p:cNvCxnSpPr>
            <a:endCxn id="457" idx="7"/>
          </p:cNvCxnSpPr>
          <p:nvPr/>
        </p:nvCxnSpPr>
        <p:spPr>
          <a:xfrm flipH="1">
            <a:off x="6147154" y="4372346"/>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459" name="Google Shape;459;p37"/>
          <p:cNvSpPr txBox="1"/>
          <p:nvPr/>
        </p:nvSpPr>
        <p:spPr>
          <a:xfrm>
            <a:off x="6292400" y="403830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460" name="Google Shape;460;p37"/>
          <p:cNvSpPr/>
          <p:nvPr/>
        </p:nvSpPr>
        <p:spPr>
          <a:xfrm>
            <a:off x="5784075" y="11146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37"/>
          <p:cNvCxnSpPr/>
          <p:nvPr/>
        </p:nvCxnSpPr>
        <p:spPr>
          <a:xfrm rot="10800000">
            <a:off x="5977500" y="1362100"/>
            <a:ext cx="269700" cy="547200"/>
          </a:xfrm>
          <a:prstGeom prst="straightConnector1">
            <a:avLst/>
          </a:prstGeom>
          <a:noFill/>
          <a:ln cap="flat" cmpd="sng" w="19050">
            <a:solidFill>
              <a:schemeClr val="dk2"/>
            </a:solidFill>
            <a:prstDash val="solid"/>
            <a:round/>
            <a:headEnd len="med" w="med" type="none"/>
            <a:tailEnd len="med" w="med" type="triangle"/>
          </a:ln>
        </p:spPr>
      </p:cxnSp>
      <p:sp>
        <p:nvSpPr>
          <p:cNvPr id="462" name="Google Shape;462;p37"/>
          <p:cNvSpPr txBox="1"/>
          <p:nvPr/>
        </p:nvSpPr>
        <p:spPr>
          <a:xfrm>
            <a:off x="6070325" y="1931475"/>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38"/>
          <p:cNvSpPr txBox="1"/>
          <p:nvPr>
            <p:ph type="title"/>
          </p:nvPr>
        </p:nvSpPr>
        <p:spPr>
          <a:xfrm>
            <a:off x="311700" y="221975"/>
            <a:ext cx="47397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Model2</a:t>
            </a:r>
            <a:endParaRPr/>
          </a:p>
        </p:txBody>
      </p:sp>
      <p:pic>
        <p:nvPicPr>
          <p:cNvPr id="468" name="Google Shape;468;p38"/>
          <p:cNvPicPr preferRelativeResize="0"/>
          <p:nvPr/>
        </p:nvPicPr>
        <p:blipFill>
          <a:blip r:embed="rId3">
            <a:alphaModFix/>
          </a:blip>
          <a:stretch>
            <a:fillRect/>
          </a:stretch>
        </p:blipFill>
        <p:spPr>
          <a:xfrm>
            <a:off x="725475" y="829775"/>
            <a:ext cx="7475158" cy="4008926"/>
          </a:xfrm>
          <a:prstGeom prst="rect">
            <a:avLst/>
          </a:prstGeom>
          <a:noFill/>
          <a:ln>
            <a:noFill/>
          </a:ln>
        </p:spPr>
      </p:pic>
      <p:sp>
        <p:nvSpPr>
          <p:cNvPr id="469" name="Google Shape;469;p38"/>
          <p:cNvSpPr/>
          <p:nvPr/>
        </p:nvSpPr>
        <p:spPr>
          <a:xfrm>
            <a:off x="7103225" y="1689763"/>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38"/>
          <p:cNvCxnSpPr>
            <a:stCxn id="469" idx="0"/>
            <a:endCxn id="471" idx="2"/>
          </p:cNvCxnSpPr>
          <p:nvPr/>
        </p:nvCxnSpPr>
        <p:spPr>
          <a:xfrm rot="-5400000">
            <a:off x="7137575" y="853813"/>
            <a:ext cx="1325100" cy="346800"/>
          </a:xfrm>
          <a:prstGeom prst="bentConnector3">
            <a:avLst>
              <a:gd fmla="val 50005" name="adj1"/>
            </a:avLst>
          </a:prstGeom>
          <a:noFill/>
          <a:ln cap="flat" cmpd="sng" w="28575">
            <a:solidFill>
              <a:srgbClr val="FF0000"/>
            </a:solidFill>
            <a:prstDash val="solid"/>
            <a:round/>
            <a:headEnd len="med" w="med" type="none"/>
            <a:tailEnd len="med" w="med" type="none"/>
          </a:ln>
        </p:spPr>
      </p:cxnSp>
      <p:sp>
        <p:nvSpPr>
          <p:cNvPr id="471" name="Google Shape;471;p38"/>
          <p:cNvSpPr txBox="1"/>
          <p:nvPr/>
        </p:nvSpPr>
        <p:spPr>
          <a:xfrm>
            <a:off x="7301300" y="3212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
        <p:nvSpPr>
          <p:cNvPr id="472" name="Google Shape;472;p38"/>
          <p:cNvSpPr/>
          <p:nvPr/>
        </p:nvSpPr>
        <p:spPr>
          <a:xfrm>
            <a:off x="5978200" y="1689775"/>
            <a:ext cx="1047000" cy="506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38"/>
          <p:cNvCxnSpPr>
            <a:stCxn id="472" idx="0"/>
            <a:endCxn id="474" idx="2"/>
          </p:cNvCxnSpPr>
          <p:nvPr/>
        </p:nvCxnSpPr>
        <p:spPr>
          <a:xfrm flipH="1" rot="5400000">
            <a:off x="5821450" y="1009525"/>
            <a:ext cx="1148400" cy="212100"/>
          </a:xfrm>
          <a:prstGeom prst="bentConnector3">
            <a:avLst>
              <a:gd fmla="val 49999" name="adj1"/>
            </a:avLst>
          </a:prstGeom>
          <a:noFill/>
          <a:ln cap="flat" cmpd="sng" w="28575">
            <a:solidFill>
              <a:srgbClr val="0000FF"/>
            </a:solidFill>
            <a:prstDash val="solid"/>
            <a:round/>
            <a:headEnd len="med" w="med" type="none"/>
            <a:tailEnd len="med" w="med" type="none"/>
          </a:ln>
        </p:spPr>
      </p:cxnSp>
      <p:sp>
        <p:nvSpPr>
          <p:cNvPr id="474" name="Google Shape;474;p38"/>
          <p:cNvSpPr txBox="1"/>
          <p:nvPr/>
        </p:nvSpPr>
        <p:spPr>
          <a:xfrm>
            <a:off x="5426450" y="209000"/>
            <a:ext cx="1726200" cy="3324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Overfit happened</a:t>
            </a:r>
            <a:endParaRPr>
              <a:solidFill>
                <a:srgbClr val="0000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480" name="Google Shape;480;p3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Model2 result</a:t>
            </a:r>
            <a:endParaRPr/>
          </a:p>
        </p:txBody>
      </p:sp>
      <p:sp>
        <p:nvSpPr>
          <p:cNvPr id="481" name="Google Shape;481;p39"/>
          <p:cNvSpPr txBox="1"/>
          <p:nvPr>
            <p:ph idx="2" type="body"/>
          </p:nvPr>
        </p:nvSpPr>
        <p:spPr>
          <a:xfrm>
            <a:off x="4883300" y="144050"/>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97.47%</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epochs=5</a:t>
            </a:r>
            <a:endParaRPr sz="1100">
              <a:solidFill>
                <a:srgbClr val="FFFFFF"/>
              </a:solidFill>
            </a:endParaRPr>
          </a:p>
        </p:txBody>
      </p:sp>
      <p:sp>
        <p:nvSpPr>
          <p:cNvPr id="482" name="Google Shape;482;p39"/>
          <p:cNvSpPr/>
          <p:nvPr/>
        </p:nvSpPr>
        <p:spPr>
          <a:xfrm>
            <a:off x="5935900" y="45209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 name="Google Shape;483;p39"/>
          <p:cNvCxnSpPr>
            <a:endCxn id="482" idx="7"/>
          </p:cNvCxnSpPr>
          <p:nvPr/>
        </p:nvCxnSpPr>
        <p:spPr>
          <a:xfrm flipH="1">
            <a:off x="6147154" y="4372346"/>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484" name="Google Shape;484;p39"/>
          <p:cNvSpPr txBox="1"/>
          <p:nvPr/>
        </p:nvSpPr>
        <p:spPr>
          <a:xfrm>
            <a:off x="6292400" y="403830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485" name="Google Shape;485;p39"/>
          <p:cNvSpPr/>
          <p:nvPr/>
        </p:nvSpPr>
        <p:spPr>
          <a:xfrm>
            <a:off x="5784075" y="11146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39"/>
          <p:cNvCxnSpPr/>
          <p:nvPr/>
        </p:nvCxnSpPr>
        <p:spPr>
          <a:xfrm rot="10800000">
            <a:off x="5977500" y="1362100"/>
            <a:ext cx="269700" cy="547200"/>
          </a:xfrm>
          <a:prstGeom prst="straightConnector1">
            <a:avLst/>
          </a:prstGeom>
          <a:noFill/>
          <a:ln cap="flat" cmpd="sng" w="19050">
            <a:solidFill>
              <a:schemeClr val="dk2"/>
            </a:solidFill>
            <a:prstDash val="solid"/>
            <a:round/>
            <a:headEnd len="med" w="med" type="none"/>
            <a:tailEnd len="med" w="med" type="triangle"/>
          </a:ln>
        </p:spPr>
      </p:cxnSp>
      <p:sp>
        <p:nvSpPr>
          <p:cNvPr id="487" name="Google Shape;487;p39"/>
          <p:cNvSpPr txBox="1"/>
          <p:nvPr/>
        </p:nvSpPr>
        <p:spPr>
          <a:xfrm>
            <a:off x="6070325" y="1931475"/>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pic>
        <p:nvPicPr>
          <p:cNvPr id="488" name="Google Shape;488;p39"/>
          <p:cNvPicPr preferRelativeResize="0"/>
          <p:nvPr/>
        </p:nvPicPr>
        <p:blipFill>
          <a:blip r:embed="rId3">
            <a:alphaModFix/>
          </a:blip>
          <a:stretch>
            <a:fillRect/>
          </a:stretch>
        </p:blipFill>
        <p:spPr>
          <a:xfrm>
            <a:off x="5381039" y="841925"/>
            <a:ext cx="2841525" cy="4131775"/>
          </a:xfrm>
          <a:prstGeom prst="rect">
            <a:avLst/>
          </a:prstGeom>
          <a:noFill/>
          <a:ln>
            <a:noFill/>
          </a:ln>
        </p:spPr>
      </p:pic>
      <p:sp>
        <p:nvSpPr>
          <p:cNvPr id="489" name="Google Shape;489;p39"/>
          <p:cNvSpPr/>
          <p:nvPr/>
        </p:nvSpPr>
        <p:spPr>
          <a:xfrm>
            <a:off x="6211825" y="45209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 name="Google Shape;490;p39"/>
          <p:cNvCxnSpPr>
            <a:endCxn id="489" idx="7"/>
          </p:cNvCxnSpPr>
          <p:nvPr/>
        </p:nvCxnSpPr>
        <p:spPr>
          <a:xfrm flipH="1">
            <a:off x="6423079" y="4372346"/>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491" name="Google Shape;491;p39"/>
          <p:cNvSpPr txBox="1"/>
          <p:nvPr/>
        </p:nvSpPr>
        <p:spPr>
          <a:xfrm>
            <a:off x="6292400" y="403830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492" name="Google Shape;492;p39"/>
          <p:cNvSpPr/>
          <p:nvPr/>
        </p:nvSpPr>
        <p:spPr>
          <a:xfrm>
            <a:off x="6096875" y="1007525"/>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39"/>
          <p:cNvCxnSpPr>
            <a:endCxn id="492" idx="4"/>
          </p:cNvCxnSpPr>
          <p:nvPr/>
        </p:nvCxnSpPr>
        <p:spPr>
          <a:xfrm rot="10800000">
            <a:off x="6220625" y="1255025"/>
            <a:ext cx="53100" cy="632100"/>
          </a:xfrm>
          <a:prstGeom prst="straightConnector1">
            <a:avLst/>
          </a:prstGeom>
          <a:noFill/>
          <a:ln cap="flat" cmpd="sng" w="19050">
            <a:solidFill>
              <a:schemeClr val="dk2"/>
            </a:solidFill>
            <a:prstDash val="solid"/>
            <a:round/>
            <a:headEnd len="med" w="med" type="none"/>
            <a:tailEnd len="med" w="med" type="triangle"/>
          </a:ln>
        </p:spPr>
      </p:cxnSp>
      <p:sp>
        <p:nvSpPr>
          <p:cNvPr id="494" name="Google Shape;494;p39"/>
          <p:cNvSpPr txBox="1"/>
          <p:nvPr/>
        </p:nvSpPr>
        <p:spPr>
          <a:xfrm>
            <a:off x="6070325" y="1839500"/>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0"/>
          <p:cNvSpPr txBox="1"/>
          <p:nvPr>
            <p:ph type="title"/>
          </p:nvPr>
        </p:nvSpPr>
        <p:spPr>
          <a:xfrm>
            <a:off x="311700" y="221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Model3</a:t>
            </a:r>
            <a:endParaRPr/>
          </a:p>
        </p:txBody>
      </p:sp>
      <p:cxnSp>
        <p:nvCxnSpPr>
          <p:cNvPr id="500" name="Google Shape;500;p40"/>
          <p:cNvCxnSpPr/>
          <p:nvPr/>
        </p:nvCxnSpPr>
        <p:spPr>
          <a:xfrm flipH="1" rot="5400000">
            <a:off x="4023875" y="2151275"/>
            <a:ext cx="620700" cy="3600"/>
          </a:xfrm>
          <a:prstGeom prst="bentConnector3">
            <a:avLst>
              <a:gd fmla="val 50000" name="adj1"/>
            </a:avLst>
          </a:prstGeom>
          <a:noFill/>
          <a:ln cap="flat" cmpd="sng" w="28575">
            <a:solidFill>
              <a:srgbClr val="0000FF"/>
            </a:solidFill>
            <a:prstDash val="solid"/>
            <a:round/>
            <a:headEnd len="med" w="med" type="none"/>
            <a:tailEnd len="med" w="med" type="none"/>
          </a:ln>
        </p:spPr>
      </p:cxnSp>
      <p:pic>
        <p:nvPicPr>
          <p:cNvPr id="501" name="Google Shape;501;p40"/>
          <p:cNvPicPr preferRelativeResize="0"/>
          <p:nvPr/>
        </p:nvPicPr>
        <p:blipFill>
          <a:blip r:embed="rId3">
            <a:alphaModFix/>
          </a:blip>
          <a:stretch>
            <a:fillRect/>
          </a:stretch>
        </p:blipFill>
        <p:spPr>
          <a:xfrm>
            <a:off x="645250" y="829775"/>
            <a:ext cx="7601350" cy="4017600"/>
          </a:xfrm>
          <a:prstGeom prst="rect">
            <a:avLst/>
          </a:prstGeom>
          <a:noFill/>
          <a:ln>
            <a:noFill/>
          </a:ln>
        </p:spPr>
      </p:pic>
      <p:sp>
        <p:nvSpPr>
          <p:cNvPr id="502" name="Google Shape;502;p40"/>
          <p:cNvSpPr/>
          <p:nvPr/>
        </p:nvSpPr>
        <p:spPr>
          <a:xfrm>
            <a:off x="7106750" y="4054050"/>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 name="Google Shape;503;p40"/>
          <p:cNvCxnSpPr>
            <a:stCxn id="502" idx="0"/>
            <a:endCxn id="504" idx="2"/>
          </p:cNvCxnSpPr>
          <p:nvPr/>
        </p:nvCxnSpPr>
        <p:spPr>
          <a:xfrm rot="-5400000">
            <a:off x="6050450" y="2050050"/>
            <a:ext cx="3583800" cy="424200"/>
          </a:xfrm>
          <a:prstGeom prst="bentConnector3">
            <a:avLst>
              <a:gd fmla="val 50001" name="adj1"/>
            </a:avLst>
          </a:prstGeom>
          <a:noFill/>
          <a:ln cap="flat" cmpd="sng" w="28575">
            <a:solidFill>
              <a:srgbClr val="FF0000"/>
            </a:solidFill>
            <a:prstDash val="solid"/>
            <a:round/>
            <a:headEnd len="med" w="med" type="none"/>
            <a:tailEnd len="med" w="med" type="none"/>
          </a:ln>
        </p:spPr>
      </p:cxnSp>
      <p:sp>
        <p:nvSpPr>
          <p:cNvPr id="504" name="Google Shape;504;p40"/>
          <p:cNvSpPr txBox="1"/>
          <p:nvPr/>
        </p:nvSpPr>
        <p:spPr>
          <a:xfrm>
            <a:off x="7382350" y="13777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
        <p:nvSpPr>
          <p:cNvPr id="505" name="Google Shape;505;p40"/>
          <p:cNvSpPr/>
          <p:nvPr/>
        </p:nvSpPr>
        <p:spPr>
          <a:xfrm>
            <a:off x="5999900" y="4054050"/>
            <a:ext cx="1047000" cy="506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txBox="1"/>
          <p:nvPr/>
        </p:nvSpPr>
        <p:spPr>
          <a:xfrm>
            <a:off x="5547200" y="583875"/>
            <a:ext cx="1732800" cy="3324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Overfit happened</a:t>
            </a:r>
            <a:endParaRPr>
              <a:solidFill>
                <a:srgbClr val="0000FF"/>
              </a:solidFill>
              <a:latin typeface="Roboto"/>
              <a:ea typeface="Roboto"/>
              <a:cs typeface="Roboto"/>
              <a:sym typeface="Roboto"/>
            </a:endParaRPr>
          </a:p>
        </p:txBody>
      </p:sp>
      <p:cxnSp>
        <p:nvCxnSpPr>
          <p:cNvPr id="507" name="Google Shape;507;p40"/>
          <p:cNvCxnSpPr>
            <a:stCxn id="506" idx="2"/>
            <a:endCxn id="505" idx="0"/>
          </p:cNvCxnSpPr>
          <p:nvPr/>
        </p:nvCxnSpPr>
        <p:spPr>
          <a:xfrm flipH="1" rot="-5400000">
            <a:off x="4899650" y="2430225"/>
            <a:ext cx="3137700" cy="109800"/>
          </a:xfrm>
          <a:prstGeom prst="bentConnector3">
            <a:avLst>
              <a:gd fmla="val 50001" name="adj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4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513" name="Google Shape;513;p4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Model3 result</a:t>
            </a:r>
            <a:endParaRPr/>
          </a:p>
        </p:txBody>
      </p:sp>
      <p:sp>
        <p:nvSpPr>
          <p:cNvPr id="514" name="Google Shape;514;p41"/>
          <p:cNvSpPr txBox="1"/>
          <p:nvPr>
            <p:ph idx="2" type="body"/>
          </p:nvPr>
        </p:nvSpPr>
        <p:spPr>
          <a:xfrm>
            <a:off x="4883300" y="151125"/>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98.99%</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epochs=14</a:t>
            </a:r>
            <a:endParaRPr sz="1100">
              <a:solidFill>
                <a:srgbClr val="FFFFFF"/>
              </a:solidFill>
            </a:endParaRPr>
          </a:p>
        </p:txBody>
      </p:sp>
      <p:sp>
        <p:nvSpPr>
          <p:cNvPr id="515" name="Google Shape;515;p41"/>
          <p:cNvSpPr/>
          <p:nvPr/>
        </p:nvSpPr>
        <p:spPr>
          <a:xfrm>
            <a:off x="5935900" y="45209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41"/>
          <p:cNvCxnSpPr>
            <a:endCxn id="515" idx="7"/>
          </p:cNvCxnSpPr>
          <p:nvPr/>
        </p:nvCxnSpPr>
        <p:spPr>
          <a:xfrm flipH="1">
            <a:off x="6147154" y="4372346"/>
            <a:ext cx="220200" cy="184800"/>
          </a:xfrm>
          <a:prstGeom prst="straightConnector1">
            <a:avLst/>
          </a:prstGeom>
          <a:noFill/>
          <a:ln cap="flat" cmpd="sng" w="19050">
            <a:solidFill>
              <a:schemeClr val="dk2"/>
            </a:solidFill>
            <a:prstDash val="solid"/>
            <a:round/>
            <a:headEnd len="med" w="med" type="none"/>
            <a:tailEnd len="med" w="med" type="triangle"/>
          </a:ln>
        </p:spPr>
      </p:cxnSp>
      <p:sp>
        <p:nvSpPr>
          <p:cNvPr id="517" name="Google Shape;517;p41"/>
          <p:cNvSpPr txBox="1"/>
          <p:nvPr/>
        </p:nvSpPr>
        <p:spPr>
          <a:xfrm>
            <a:off x="6292400" y="403830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518" name="Google Shape;518;p41"/>
          <p:cNvSpPr/>
          <p:nvPr/>
        </p:nvSpPr>
        <p:spPr>
          <a:xfrm>
            <a:off x="5784075" y="11146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 name="Google Shape;519;p41"/>
          <p:cNvCxnSpPr/>
          <p:nvPr/>
        </p:nvCxnSpPr>
        <p:spPr>
          <a:xfrm rot="10800000">
            <a:off x="5977500" y="1362100"/>
            <a:ext cx="269700" cy="547200"/>
          </a:xfrm>
          <a:prstGeom prst="straightConnector1">
            <a:avLst/>
          </a:prstGeom>
          <a:noFill/>
          <a:ln cap="flat" cmpd="sng" w="19050">
            <a:solidFill>
              <a:schemeClr val="dk2"/>
            </a:solidFill>
            <a:prstDash val="solid"/>
            <a:round/>
            <a:headEnd len="med" w="med" type="none"/>
            <a:tailEnd len="med" w="med" type="triangle"/>
          </a:ln>
        </p:spPr>
      </p:cxnSp>
      <p:sp>
        <p:nvSpPr>
          <p:cNvPr id="520" name="Google Shape;520;p41"/>
          <p:cNvSpPr txBox="1"/>
          <p:nvPr/>
        </p:nvSpPr>
        <p:spPr>
          <a:xfrm>
            <a:off x="6070325" y="1931475"/>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pic>
        <p:nvPicPr>
          <p:cNvPr id="521" name="Google Shape;521;p41"/>
          <p:cNvPicPr preferRelativeResize="0"/>
          <p:nvPr/>
        </p:nvPicPr>
        <p:blipFill>
          <a:blip r:embed="rId3">
            <a:alphaModFix/>
          </a:blip>
          <a:stretch>
            <a:fillRect/>
          </a:stretch>
        </p:blipFill>
        <p:spPr>
          <a:xfrm>
            <a:off x="5089600" y="785325"/>
            <a:ext cx="2976775" cy="4329876"/>
          </a:xfrm>
          <a:prstGeom prst="rect">
            <a:avLst/>
          </a:prstGeom>
          <a:noFill/>
          <a:ln>
            <a:noFill/>
          </a:ln>
        </p:spPr>
      </p:pic>
      <p:sp>
        <p:nvSpPr>
          <p:cNvPr id="522" name="Google Shape;522;p41"/>
          <p:cNvSpPr/>
          <p:nvPr/>
        </p:nvSpPr>
        <p:spPr>
          <a:xfrm>
            <a:off x="7543975" y="4669475"/>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41"/>
          <p:cNvCxnSpPr>
            <a:stCxn id="524" idx="2"/>
            <a:endCxn id="522" idx="7"/>
          </p:cNvCxnSpPr>
          <p:nvPr/>
        </p:nvCxnSpPr>
        <p:spPr>
          <a:xfrm>
            <a:off x="6515550" y="4243550"/>
            <a:ext cx="1239600" cy="462300"/>
          </a:xfrm>
          <a:prstGeom prst="straightConnector1">
            <a:avLst/>
          </a:prstGeom>
          <a:noFill/>
          <a:ln cap="flat" cmpd="sng" w="19050">
            <a:solidFill>
              <a:schemeClr val="dk2"/>
            </a:solidFill>
            <a:prstDash val="solid"/>
            <a:round/>
            <a:headEnd len="med" w="med" type="none"/>
            <a:tailEnd len="med" w="med" type="triangle"/>
          </a:ln>
        </p:spPr>
      </p:cxnSp>
      <p:sp>
        <p:nvSpPr>
          <p:cNvPr id="524" name="Google Shape;524;p41"/>
          <p:cNvSpPr txBox="1"/>
          <p:nvPr/>
        </p:nvSpPr>
        <p:spPr>
          <a:xfrm>
            <a:off x="6006150" y="3967550"/>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525" name="Google Shape;525;p41"/>
          <p:cNvSpPr/>
          <p:nvPr/>
        </p:nvSpPr>
        <p:spPr>
          <a:xfrm>
            <a:off x="7543975" y="936775"/>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41"/>
          <p:cNvCxnSpPr>
            <a:stCxn id="527" idx="0"/>
            <a:endCxn id="525" idx="4"/>
          </p:cNvCxnSpPr>
          <p:nvPr/>
        </p:nvCxnSpPr>
        <p:spPr>
          <a:xfrm flipH="1" rot="10800000">
            <a:off x="6930225" y="1184350"/>
            <a:ext cx="737400" cy="584400"/>
          </a:xfrm>
          <a:prstGeom prst="straightConnector1">
            <a:avLst/>
          </a:prstGeom>
          <a:noFill/>
          <a:ln cap="flat" cmpd="sng" w="19050">
            <a:solidFill>
              <a:schemeClr val="dk2"/>
            </a:solidFill>
            <a:prstDash val="solid"/>
            <a:round/>
            <a:headEnd len="med" w="med" type="none"/>
            <a:tailEnd len="med" w="med" type="triangle"/>
          </a:ln>
        </p:spPr>
      </p:cxnSp>
      <p:sp>
        <p:nvSpPr>
          <p:cNvPr id="527" name="Google Shape;527;p41"/>
          <p:cNvSpPr txBox="1"/>
          <p:nvPr/>
        </p:nvSpPr>
        <p:spPr>
          <a:xfrm>
            <a:off x="5784075" y="1768750"/>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rate=98.99%</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 &amp; Purpose</a:t>
            </a:r>
            <a:endParaRPr/>
          </a:p>
        </p:txBody>
      </p:sp>
      <p:sp>
        <p:nvSpPr>
          <p:cNvPr id="119" name="Google Shape;119;p1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Classify the species of leaf automatically?</a:t>
            </a:r>
            <a:endParaRPr/>
          </a:p>
        </p:txBody>
      </p:sp>
      <p:sp>
        <p:nvSpPr>
          <p:cNvPr id="120" name="Google Shape;120;p15"/>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00000"/>
                </a:solidFill>
                <a:latin typeface="Arial"/>
                <a:ea typeface="Arial"/>
                <a:cs typeface="Arial"/>
                <a:sym typeface="Arial"/>
              </a:rPr>
              <a:t>  </a:t>
            </a:r>
            <a:r>
              <a:rPr lang="en" sz="1050">
                <a:solidFill>
                  <a:srgbClr val="EFEFEF"/>
                </a:solidFill>
                <a:latin typeface="Arial"/>
                <a:ea typeface="Arial"/>
                <a:cs typeface="Arial"/>
                <a:sym typeface="Arial"/>
              </a:rPr>
              <a:t>There are estimated to be nearly half a million species of plant in the world. Classification of species has been historically problematic and often results in duplicate identifications. </a:t>
            </a:r>
            <a:endParaRPr sz="1050">
              <a:solidFill>
                <a:srgbClr val="EFEFEF"/>
              </a:solidFill>
              <a:latin typeface="Arial"/>
              <a:ea typeface="Arial"/>
              <a:cs typeface="Arial"/>
              <a:sym typeface="Arial"/>
            </a:endParaRPr>
          </a:p>
          <a:p>
            <a:pPr indent="0" lvl="0" marL="0" rtl="0" algn="l">
              <a:spcBef>
                <a:spcPts val="1600"/>
              </a:spcBef>
              <a:spcAft>
                <a:spcPts val="0"/>
              </a:spcAft>
              <a:buNone/>
            </a:pPr>
            <a:r>
              <a:rPr lang="en" sz="1050">
                <a:solidFill>
                  <a:srgbClr val="EFEFEF"/>
                </a:solidFill>
                <a:latin typeface="Arial"/>
                <a:ea typeface="Arial"/>
                <a:cs typeface="Arial"/>
                <a:sym typeface="Arial"/>
              </a:rPr>
              <a:t> </a:t>
            </a:r>
            <a:r>
              <a:rPr lang="en" sz="1050">
                <a:solidFill>
                  <a:srgbClr val="F3F3F3"/>
                </a:solidFill>
                <a:latin typeface="Arial"/>
                <a:ea typeface="Arial"/>
                <a:cs typeface="Arial"/>
                <a:sym typeface="Arial"/>
              </a:rPr>
              <a:t> If we can create the classifier to classify the species of leaf automatically,it means we can create the model as </a:t>
            </a:r>
            <a:r>
              <a:rPr lang="en" sz="1100">
                <a:solidFill>
                  <a:srgbClr val="F3F3F3"/>
                </a:solidFill>
                <a:latin typeface="Arial"/>
                <a:ea typeface="Arial"/>
                <a:cs typeface="Arial"/>
                <a:sym typeface="Arial"/>
              </a:rPr>
              <a:t>botanist through the trained model with dataset of leaf.</a:t>
            </a:r>
            <a:endParaRPr sz="1100">
              <a:solidFill>
                <a:srgbClr val="F3F3F3"/>
              </a:solidFill>
              <a:latin typeface="Arial"/>
              <a:ea typeface="Arial"/>
              <a:cs typeface="Arial"/>
              <a:sym typeface="Arial"/>
            </a:endParaRPr>
          </a:p>
          <a:p>
            <a:pPr indent="0" lvl="0" marL="0" rtl="0" algn="l">
              <a:spcBef>
                <a:spcPts val="1600"/>
              </a:spcBef>
              <a:spcAft>
                <a:spcPts val="1600"/>
              </a:spcAft>
              <a:buNone/>
            </a:pPr>
            <a:r>
              <a:rPr lang="en" sz="1050">
                <a:solidFill>
                  <a:srgbClr val="000000"/>
                </a:solidFill>
                <a:latin typeface="Arial"/>
                <a:ea typeface="Arial"/>
                <a:cs typeface="Arial"/>
                <a:sym typeface="Arial"/>
              </a:rPr>
              <a:t>   </a:t>
            </a:r>
            <a:r>
              <a:rPr lang="en" sz="1050">
                <a:solidFill>
                  <a:srgbClr val="FFFFFF"/>
                </a:solidFill>
                <a:latin typeface="Arial"/>
                <a:ea typeface="Arial"/>
                <a:cs typeface="Arial"/>
                <a:sym typeface="Arial"/>
              </a:rPr>
              <a:t>My purpose is </a:t>
            </a:r>
            <a:r>
              <a:rPr lang="en" sz="1050">
                <a:solidFill>
                  <a:srgbClr val="00FF00"/>
                </a:solidFill>
                <a:latin typeface="Arial"/>
                <a:ea typeface="Arial"/>
                <a:cs typeface="Arial"/>
                <a:sym typeface="Arial"/>
              </a:rPr>
              <a:t>try building a classifier that uses the provided pre-extracted features.</a:t>
            </a:r>
            <a:endParaRPr sz="1050">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311700" y="221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Model4</a:t>
            </a:r>
            <a:endParaRPr/>
          </a:p>
        </p:txBody>
      </p:sp>
      <p:pic>
        <p:nvPicPr>
          <p:cNvPr id="533" name="Google Shape;533;p42"/>
          <p:cNvPicPr preferRelativeResize="0"/>
          <p:nvPr/>
        </p:nvPicPr>
        <p:blipFill>
          <a:blip r:embed="rId3">
            <a:alphaModFix/>
          </a:blip>
          <a:stretch>
            <a:fillRect/>
          </a:stretch>
        </p:blipFill>
        <p:spPr>
          <a:xfrm>
            <a:off x="569825" y="829775"/>
            <a:ext cx="7515634" cy="4008925"/>
          </a:xfrm>
          <a:prstGeom prst="rect">
            <a:avLst/>
          </a:prstGeom>
          <a:noFill/>
          <a:ln>
            <a:noFill/>
          </a:ln>
        </p:spPr>
      </p:pic>
      <p:sp>
        <p:nvSpPr>
          <p:cNvPr id="534" name="Google Shape;534;p42"/>
          <p:cNvSpPr/>
          <p:nvPr/>
        </p:nvSpPr>
        <p:spPr>
          <a:xfrm>
            <a:off x="7046900" y="2232075"/>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 name="Google Shape;535;p42"/>
          <p:cNvCxnSpPr>
            <a:stCxn id="534" idx="0"/>
            <a:endCxn id="536" idx="2"/>
          </p:cNvCxnSpPr>
          <p:nvPr/>
        </p:nvCxnSpPr>
        <p:spPr>
          <a:xfrm rot="-5400000">
            <a:off x="6931550" y="1109025"/>
            <a:ext cx="1761900" cy="484200"/>
          </a:xfrm>
          <a:prstGeom prst="bentConnector3">
            <a:avLst>
              <a:gd fmla="val 50000" name="adj1"/>
            </a:avLst>
          </a:prstGeom>
          <a:noFill/>
          <a:ln cap="flat" cmpd="sng" w="28575">
            <a:solidFill>
              <a:srgbClr val="FF0000"/>
            </a:solidFill>
            <a:prstDash val="solid"/>
            <a:round/>
            <a:headEnd len="med" w="med" type="none"/>
            <a:tailEnd len="med" w="med" type="none"/>
          </a:ln>
        </p:spPr>
      </p:cxnSp>
      <p:sp>
        <p:nvSpPr>
          <p:cNvPr id="536" name="Google Shape;536;p42"/>
          <p:cNvSpPr txBox="1"/>
          <p:nvPr/>
        </p:nvSpPr>
        <p:spPr>
          <a:xfrm>
            <a:off x="7382350" y="13777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
        <p:nvSpPr>
          <p:cNvPr id="537" name="Google Shape;537;p42"/>
          <p:cNvSpPr/>
          <p:nvPr/>
        </p:nvSpPr>
        <p:spPr>
          <a:xfrm>
            <a:off x="5999900" y="2232075"/>
            <a:ext cx="1047000" cy="506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txBox="1"/>
          <p:nvPr/>
        </p:nvSpPr>
        <p:spPr>
          <a:xfrm>
            <a:off x="5547200" y="583875"/>
            <a:ext cx="1641000" cy="332400"/>
          </a:xfrm>
          <a:prstGeom prst="rect">
            <a:avLst/>
          </a:prstGeom>
          <a:no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Overfit happened</a:t>
            </a:r>
            <a:endParaRPr>
              <a:solidFill>
                <a:srgbClr val="0000FF"/>
              </a:solidFill>
              <a:latin typeface="Roboto"/>
              <a:ea typeface="Roboto"/>
              <a:cs typeface="Roboto"/>
              <a:sym typeface="Roboto"/>
            </a:endParaRPr>
          </a:p>
        </p:txBody>
      </p:sp>
      <p:cxnSp>
        <p:nvCxnSpPr>
          <p:cNvPr id="539" name="Google Shape;539;p42"/>
          <p:cNvCxnSpPr>
            <a:stCxn id="538" idx="2"/>
            <a:endCxn id="537" idx="0"/>
          </p:cNvCxnSpPr>
          <p:nvPr/>
        </p:nvCxnSpPr>
        <p:spPr>
          <a:xfrm flipH="1" rot="-5400000">
            <a:off x="5787650" y="1496325"/>
            <a:ext cx="1315800" cy="155700"/>
          </a:xfrm>
          <a:prstGeom prst="bentConnector3">
            <a:avLst>
              <a:gd fmla="val 50000" name="adj1"/>
            </a:avLst>
          </a:prstGeom>
          <a:noFill/>
          <a:ln cap="flat" cmpd="sng" w="28575">
            <a:solidFill>
              <a:srgbClr val="0000FF"/>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43"/>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545" name="Google Shape;545;p43"/>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Model4 result</a:t>
            </a:r>
            <a:endParaRPr/>
          </a:p>
        </p:txBody>
      </p:sp>
      <p:sp>
        <p:nvSpPr>
          <p:cNvPr id="546" name="Google Shape;546;p43"/>
          <p:cNvSpPr txBox="1"/>
          <p:nvPr>
            <p:ph idx="2" type="body"/>
          </p:nvPr>
        </p:nvSpPr>
        <p:spPr>
          <a:xfrm>
            <a:off x="4883300" y="151125"/>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97.47%</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epochs=7</a:t>
            </a:r>
            <a:endParaRPr sz="1100">
              <a:solidFill>
                <a:srgbClr val="FFFFFF"/>
              </a:solidFill>
            </a:endParaRPr>
          </a:p>
        </p:txBody>
      </p:sp>
      <p:pic>
        <p:nvPicPr>
          <p:cNvPr id="547" name="Google Shape;547;p43"/>
          <p:cNvPicPr preferRelativeResize="0"/>
          <p:nvPr/>
        </p:nvPicPr>
        <p:blipFill>
          <a:blip r:embed="rId3">
            <a:alphaModFix/>
          </a:blip>
          <a:stretch>
            <a:fillRect/>
          </a:stretch>
        </p:blipFill>
        <p:spPr>
          <a:xfrm>
            <a:off x="5082788" y="792400"/>
            <a:ext cx="2999375" cy="4351100"/>
          </a:xfrm>
          <a:prstGeom prst="rect">
            <a:avLst/>
          </a:prstGeom>
          <a:noFill/>
          <a:ln>
            <a:noFill/>
          </a:ln>
        </p:spPr>
      </p:pic>
      <p:sp>
        <p:nvSpPr>
          <p:cNvPr id="548" name="Google Shape;548;p43"/>
          <p:cNvSpPr/>
          <p:nvPr/>
        </p:nvSpPr>
        <p:spPr>
          <a:xfrm>
            <a:off x="6337700" y="4740225"/>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 name="Google Shape;549;p43"/>
          <p:cNvCxnSpPr>
            <a:stCxn id="550" idx="2"/>
            <a:endCxn id="548" idx="1"/>
          </p:cNvCxnSpPr>
          <p:nvPr/>
        </p:nvCxnSpPr>
        <p:spPr>
          <a:xfrm>
            <a:off x="6126425" y="4236475"/>
            <a:ext cx="247500" cy="540000"/>
          </a:xfrm>
          <a:prstGeom prst="straightConnector1">
            <a:avLst/>
          </a:prstGeom>
          <a:noFill/>
          <a:ln cap="flat" cmpd="sng" w="19050">
            <a:solidFill>
              <a:schemeClr val="dk2"/>
            </a:solidFill>
            <a:prstDash val="solid"/>
            <a:round/>
            <a:headEnd len="med" w="med" type="none"/>
            <a:tailEnd len="med" w="med" type="triangle"/>
          </a:ln>
        </p:spPr>
      </p:cxnSp>
      <p:sp>
        <p:nvSpPr>
          <p:cNvPr id="550" name="Google Shape;550;p43"/>
          <p:cNvSpPr txBox="1"/>
          <p:nvPr/>
        </p:nvSpPr>
        <p:spPr>
          <a:xfrm>
            <a:off x="5617025" y="3960475"/>
            <a:ext cx="10188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Overfit</a:t>
            </a:r>
            <a:endParaRPr>
              <a:latin typeface="Roboto"/>
              <a:ea typeface="Roboto"/>
              <a:cs typeface="Roboto"/>
              <a:sym typeface="Roboto"/>
            </a:endParaRPr>
          </a:p>
        </p:txBody>
      </p:sp>
      <p:sp>
        <p:nvSpPr>
          <p:cNvPr id="551" name="Google Shape;551;p43"/>
          <p:cNvSpPr/>
          <p:nvPr/>
        </p:nvSpPr>
        <p:spPr>
          <a:xfrm>
            <a:off x="6213875" y="9036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43"/>
          <p:cNvCxnSpPr>
            <a:stCxn id="553" idx="0"/>
            <a:endCxn id="551" idx="4"/>
          </p:cNvCxnSpPr>
          <p:nvPr/>
        </p:nvCxnSpPr>
        <p:spPr>
          <a:xfrm rot="10800000">
            <a:off x="6337700" y="1151175"/>
            <a:ext cx="203400" cy="610500"/>
          </a:xfrm>
          <a:prstGeom prst="straightConnector1">
            <a:avLst/>
          </a:prstGeom>
          <a:noFill/>
          <a:ln cap="flat" cmpd="sng" w="19050">
            <a:solidFill>
              <a:schemeClr val="dk2"/>
            </a:solidFill>
            <a:prstDash val="solid"/>
            <a:round/>
            <a:headEnd len="med" w="med" type="none"/>
            <a:tailEnd len="med" w="med" type="triangle"/>
          </a:ln>
        </p:spPr>
      </p:cxnSp>
      <p:sp>
        <p:nvSpPr>
          <p:cNvPr id="553" name="Google Shape;553;p43"/>
          <p:cNvSpPr txBox="1"/>
          <p:nvPr/>
        </p:nvSpPr>
        <p:spPr>
          <a:xfrm>
            <a:off x="5394950" y="1761675"/>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44"/>
          <p:cNvSpPr txBox="1"/>
          <p:nvPr>
            <p:ph type="title"/>
          </p:nvPr>
        </p:nvSpPr>
        <p:spPr>
          <a:xfrm>
            <a:off x="311700" y="2219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progress: Model5</a:t>
            </a:r>
            <a:endParaRPr/>
          </a:p>
        </p:txBody>
      </p:sp>
      <p:pic>
        <p:nvPicPr>
          <p:cNvPr id="559" name="Google Shape;559;p44"/>
          <p:cNvPicPr preferRelativeResize="0"/>
          <p:nvPr/>
        </p:nvPicPr>
        <p:blipFill>
          <a:blip r:embed="rId3">
            <a:alphaModFix/>
          </a:blip>
          <a:stretch>
            <a:fillRect/>
          </a:stretch>
        </p:blipFill>
        <p:spPr>
          <a:xfrm>
            <a:off x="711325" y="829775"/>
            <a:ext cx="7553936" cy="4008926"/>
          </a:xfrm>
          <a:prstGeom prst="rect">
            <a:avLst/>
          </a:prstGeom>
          <a:noFill/>
          <a:ln>
            <a:noFill/>
          </a:ln>
        </p:spPr>
      </p:pic>
      <p:sp>
        <p:nvSpPr>
          <p:cNvPr id="560" name="Google Shape;560;p44"/>
          <p:cNvSpPr/>
          <p:nvPr/>
        </p:nvSpPr>
        <p:spPr>
          <a:xfrm>
            <a:off x="7167175" y="4605300"/>
            <a:ext cx="1047000" cy="233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44"/>
          <p:cNvCxnSpPr>
            <a:stCxn id="560" idx="0"/>
            <a:endCxn id="562" idx="2"/>
          </p:cNvCxnSpPr>
          <p:nvPr/>
        </p:nvCxnSpPr>
        <p:spPr>
          <a:xfrm rot="-5400000">
            <a:off x="5805025" y="2355750"/>
            <a:ext cx="4135200" cy="363900"/>
          </a:xfrm>
          <a:prstGeom prst="bentConnector3">
            <a:avLst>
              <a:gd fmla="val 49999" name="adj1"/>
            </a:avLst>
          </a:prstGeom>
          <a:noFill/>
          <a:ln cap="flat" cmpd="sng" w="28575">
            <a:solidFill>
              <a:srgbClr val="FF0000"/>
            </a:solidFill>
            <a:prstDash val="solid"/>
            <a:round/>
            <a:headEnd len="med" w="med" type="none"/>
            <a:tailEnd len="med" w="med" type="none"/>
          </a:ln>
        </p:spPr>
      </p:cxnSp>
      <p:sp>
        <p:nvSpPr>
          <p:cNvPr id="562" name="Google Shape;562;p44"/>
          <p:cNvSpPr txBox="1"/>
          <p:nvPr/>
        </p:nvSpPr>
        <p:spPr>
          <a:xfrm>
            <a:off x="7382350" y="137775"/>
            <a:ext cx="1344300" cy="3324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Accuracy rate</a:t>
            </a:r>
            <a:endParaRPr>
              <a:solidFill>
                <a:srgbClr val="FF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568" name="Google Shape;568;p4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Model5 result</a:t>
            </a:r>
            <a:endParaRPr/>
          </a:p>
        </p:txBody>
      </p:sp>
      <p:sp>
        <p:nvSpPr>
          <p:cNvPr id="569" name="Google Shape;569;p45"/>
          <p:cNvSpPr txBox="1"/>
          <p:nvPr>
            <p:ph idx="2" type="body"/>
          </p:nvPr>
        </p:nvSpPr>
        <p:spPr>
          <a:xfrm>
            <a:off x="4883300" y="151125"/>
            <a:ext cx="3837000" cy="36951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Accuracy rate= 98.99%</a:t>
            </a:r>
            <a:endParaRPr sz="1100">
              <a:solidFill>
                <a:srgbClr val="FFFFFF"/>
              </a:solidFill>
            </a:endParaRPr>
          </a:p>
          <a:p>
            <a:pPr indent="-298450" lvl="0" marL="457200" rtl="0" algn="l">
              <a:lnSpc>
                <a:spcPct val="200000"/>
              </a:lnSpc>
              <a:spcBef>
                <a:spcPts val="0"/>
              </a:spcBef>
              <a:spcAft>
                <a:spcPts val="0"/>
              </a:spcAft>
              <a:buClr>
                <a:srgbClr val="FFFFFF"/>
              </a:buClr>
              <a:buSzPts val="1100"/>
              <a:buAutoNum type="arabicPeriod"/>
            </a:pPr>
            <a:r>
              <a:rPr lang="en" sz="1100">
                <a:solidFill>
                  <a:srgbClr val="FFFFFF"/>
                </a:solidFill>
              </a:rPr>
              <a:t>Overfit happened epochs=None</a:t>
            </a:r>
            <a:endParaRPr sz="1100">
              <a:solidFill>
                <a:srgbClr val="FFFFFF"/>
              </a:solidFill>
            </a:endParaRPr>
          </a:p>
        </p:txBody>
      </p:sp>
      <p:pic>
        <p:nvPicPr>
          <p:cNvPr id="570" name="Google Shape;570;p45"/>
          <p:cNvPicPr preferRelativeResize="0"/>
          <p:nvPr/>
        </p:nvPicPr>
        <p:blipFill>
          <a:blip r:embed="rId3">
            <a:alphaModFix/>
          </a:blip>
          <a:stretch>
            <a:fillRect/>
          </a:stretch>
        </p:blipFill>
        <p:spPr>
          <a:xfrm>
            <a:off x="5155049" y="877300"/>
            <a:ext cx="2896750" cy="4131775"/>
          </a:xfrm>
          <a:prstGeom prst="rect">
            <a:avLst/>
          </a:prstGeom>
          <a:noFill/>
          <a:ln>
            <a:noFill/>
          </a:ln>
        </p:spPr>
      </p:pic>
      <p:sp>
        <p:nvSpPr>
          <p:cNvPr id="571" name="Google Shape;571;p45"/>
          <p:cNvSpPr/>
          <p:nvPr/>
        </p:nvSpPr>
        <p:spPr>
          <a:xfrm>
            <a:off x="7720825" y="1016800"/>
            <a:ext cx="247500" cy="2475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 name="Google Shape;572;p45"/>
          <p:cNvCxnSpPr>
            <a:stCxn id="573" idx="0"/>
            <a:endCxn id="571" idx="4"/>
          </p:cNvCxnSpPr>
          <p:nvPr/>
        </p:nvCxnSpPr>
        <p:spPr>
          <a:xfrm flipH="1" rot="10800000">
            <a:off x="6682600" y="1264425"/>
            <a:ext cx="1161900" cy="879300"/>
          </a:xfrm>
          <a:prstGeom prst="straightConnector1">
            <a:avLst/>
          </a:prstGeom>
          <a:noFill/>
          <a:ln cap="flat" cmpd="sng" w="19050">
            <a:solidFill>
              <a:schemeClr val="dk2"/>
            </a:solidFill>
            <a:prstDash val="solid"/>
            <a:round/>
            <a:headEnd len="med" w="med" type="none"/>
            <a:tailEnd len="med" w="med" type="triangle"/>
          </a:ln>
        </p:spPr>
      </p:cxnSp>
      <p:sp>
        <p:nvSpPr>
          <p:cNvPr id="573" name="Google Shape;573;p45"/>
          <p:cNvSpPr txBox="1"/>
          <p:nvPr/>
        </p:nvSpPr>
        <p:spPr>
          <a:xfrm>
            <a:off x="5536450" y="2143725"/>
            <a:ext cx="22923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Accuracy rate=97.47%</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descr="Background pointer shape in timeline graphic" id="578" name="Google Shape;578;p46"/>
          <p:cNvSpPr/>
          <p:nvPr/>
        </p:nvSpPr>
        <p:spPr>
          <a:xfrm>
            <a:off x="221221" y="2332576"/>
            <a:ext cx="1360200" cy="6966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79" name="Google Shape;579;p46"/>
          <p:cNvSpPr txBox="1"/>
          <p:nvPr>
            <p:ph idx="4294967295" type="body"/>
          </p:nvPr>
        </p:nvSpPr>
        <p:spPr>
          <a:xfrm>
            <a:off x="221214" y="2461070"/>
            <a:ext cx="1057500" cy="43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97.47%</a:t>
            </a:r>
            <a:endParaRPr sz="1600">
              <a:solidFill>
                <a:schemeClr val="lt1"/>
              </a:solidFill>
            </a:endParaRPr>
          </a:p>
        </p:txBody>
      </p:sp>
      <p:grpSp>
        <p:nvGrpSpPr>
          <p:cNvPr id="580" name="Google Shape;580;p46"/>
          <p:cNvGrpSpPr/>
          <p:nvPr/>
        </p:nvGrpSpPr>
        <p:grpSpPr>
          <a:xfrm>
            <a:off x="677713" y="1421694"/>
            <a:ext cx="144501" cy="915358"/>
            <a:chOff x="777447" y="1610215"/>
            <a:chExt cx="198900" cy="593656"/>
          </a:xfrm>
        </p:grpSpPr>
        <p:cxnSp>
          <p:nvCxnSpPr>
            <p:cNvPr id="581" name="Google Shape;581;p4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582" name="Google Shape;582;p4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46"/>
          <p:cNvSpPr txBox="1"/>
          <p:nvPr>
            <p:ph idx="4294967295" type="body"/>
          </p:nvPr>
        </p:nvSpPr>
        <p:spPr>
          <a:xfrm>
            <a:off x="50175" y="999488"/>
            <a:ext cx="17682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Model1,Model2,Model4</a:t>
            </a:r>
            <a:endParaRPr sz="1000"/>
          </a:p>
        </p:txBody>
      </p:sp>
      <p:sp>
        <p:nvSpPr>
          <p:cNvPr descr="Background pointer shape in timeline graphic" id="584" name="Google Shape;584;p46"/>
          <p:cNvSpPr/>
          <p:nvPr/>
        </p:nvSpPr>
        <p:spPr>
          <a:xfrm>
            <a:off x="1293590" y="2332576"/>
            <a:ext cx="1490100" cy="6966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5" name="Google Shape;585;p46"/>
          <p:cNvSpPr txBox="1"/>
          <p:nvPr>
            <p:ph idx="4294967295" type="body"/>
          </p:nvPr>
        </p:nvSpPr>
        <p:spPr>
          <a:xfrm>
            <a:off x="1518263" y="2461070"/>
            <a:ext cx="955500" cy="43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98.48%</a:t>
            </a:r>
            <a:endParaRPr sz="1600">
              <a:solidFill>
                <a:schemeClr val="lt1"/>
              </a:solidFill>
            </a:endParaRPr>
          </a:p>
        </p:txBody>
      </p:sp>
      <p:grpSp>
        <p:nvGrpSpPr>
          <p:cNvPr id="586" name="Google Shape;586;p46"/>
          <p:cNvGrpSpPr/>
          <p:nvPr/>
        </p:nvGrpSpPr>
        <p:grpSpPr>
          <a:xfrm>
            <a:off x="1923908" y="3023847"/>
            <a:ext cx="144501" cy="998173"/>
            <a:chOff x="2223534" y="2938958"/>
            <a:chExt cx="198900" cy="593656"/>
          </a:xfrm>
        </p:grpSpPr>
        <p:cxnSp>
          <p:nvCxnSpPr>
            <p:cNvPr id="587" name="Google Shape;587;p4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588" name="Google Shape;588;p4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46"/>
          <p:cNvSpPr txBox="1"/>
          <p:nvPr>
            <p:ph idx="4294967295" type="body"/>
          </p:nvPr>
        </p:nvSpPr>
        <p:spPr>
          <a:xfrm>
            <a:off x="1710195" y="3881184"/>
            <a:ext cx="1629300" cy="84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Model0</a:t>
            </a:r>
            <a:endParaRPr sz="1000"/>
          </a:p>
        </p:txBody>
      </p:sp>
      <p:sp>
        <p:nvSpPr>
          <p:cNvPr descr="Background pointer shape in timeline graphic" id="590" name="Google Shape;590;p46"/>
          <p:cNvSpPr/>
          <p:nvPr/>
        </p:nvSpPr>
        <p:spPr>
          <a:xfrm>
            <a:off x="2495852" y="2332576"/>
            <a:ext cx="1490100" cy="6966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1" name="Google Shape;591;p46"/>
          <p:cNvSpPr txBox="1"/>
          <p:nvPr>
            <p:ph idx="4294967295" type="body"/>
          </p:nvPr>
        </p:nvSpPr>
        <p:spPr>
          <a:xfrm>
            <a:off x="2710731" y="2461070"/>
            <a:ext cx="955500" cy="4392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98.99%</a:t>
            </a:r>
            <a:endParaRPr sz="1600">
              <a:solidFill>
                <a:schemeClr val="lt1"/>
              </a:solidFill>
            </a:endParaRPr>
          </a:p>
        </p:txBody>
      </p:sp>
      <p:grpSp>
        <p:nvGrpSpPr>
          <p:cNvPr id="592" name="Google Shape;592;p46"/>
          <p:cNvGrpSpPr/>
          <p:nvPr/>
        </p:nvGrpSpPr>
        <p:grpSpPr>
          <a:xfrm>
            <a:off x="3111669" y="1378338"/>
            <a:ext cx="144501" cy="958695"/>
            <a:chOff x="3918084" y="1610215"/>
            <a:chExt cx="198900" cy="593656"/>
          </a:xfrm>
        </p:grpSpPr>
        <p:cxnSp>
          <p:nvCxnSpPr>
            <p:cNvPr id="593" name="Google Shape;593;p4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594" name="Google Shape;594;p4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6"/>
          <p:cNvSpPr txBox="1"/>
          <p:nvPr>
            <p:ph idx="4294967295" type="body"/>
          </p:nvPr>
        </p:nvSpPr>
        <p:spPr>
          <a:xfrm>
            <a:off x="2640915" y="933920"/>
            <a:ext cx="1629300" cy="84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Model3,Model5</a:t>
            </a:r>
            <a:endParaRPr sz="1000"/>
          </a:p>
        </p:txBody>
      </p:sp>
      <p:sp>
        <p:nvSpPr>
          <p:cNvPr id="596" name="Google Shape;596;p46"/>
          <p:cNvSpPr txBox="1"/>
          <p:nvPr>
            <p:ph idx="4294967295" type="title"/>
          </p:nvPr>
        </p:nvSpPr>
        <p:spPr>
          <a:xfrm>
            <a:off x="221214" y="61564"/>
            <a:ext cx="8602500" cy="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rate </a:t>
            </a:r>
            <a:endParaRPr/>
          </a:p>
        </p:txBody>
      </p:sp>
      <p:sp>
        <p:nvSpPr>
          <p:cNvPr id="597" name="Google Shape;597;p46"/>
          <p:cNvSpPr/>
          <p:nvPr/>
        </p:nvSpPr>
        <p:spPr>
          <a:xfrm>
            <a:off x="120960" y="61564"/>
            <a:ext cx="4028700" cy="49929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txBox="1"/>
          <p:nvPr>
            <p:ph idx="4294967295" type="title"/>
          </p:nvPr>
        </p:nvSpPr>
        <p:spPr>
          <a:xfrm>
            <a:off x="4615453" y="61571"/>
            <a:ext cx="44529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structure</a:t>
            </a:r>
            <a:endParaRPr/>
          </a:p>
        </p:txBody>
      </p:sp>
      <p:sp>
        <p:nvSpPr>
          <p:cNvPr id="599" name="Google Shape;599;p46"/>
          <p:cNvSpPr/>
          <p:nvPr/>
        </p:nvSpPr>
        <p:spPr>
          <a:xfrm>
            <a:off x="6809855" y="985886"/>
            <a:ext cx="1289700" cy="59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6809851" y="985886"/>
            <a:ext cx="1289700" cy="26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txBox="1"/>
          <p:nvPr>
            <p:ph idx="4294967295" type="body"/>
          </p:nvPr>
        </p:nvSpPr>
        <p:spPr>
          <a:xfrm>
            <a:off x="6827729" y="926165"/>
            <a:ext cx="1254000" cy="380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Model structure</a:t>
            </a:r>
            <a:endParaRPr sz="800">
              <a:solidFill>
                <a:schemeClr val="lt1"/>
              </a:solidFill>
            </a:endParaRPr>
          </a:p>
        </p:txBody>
      </p:sp>
      <p:sp>
        <p:nvSpPr>
          <p:cNvPr id="602" name="Google Shape;602;p46"/>
          <p:cNvSpPr txBox="1"/>
          <p:nvPr>
            <p:ph idx="4294967295" type="body"/>
          </p:nvPr>
        </p:nvSpPr>
        <p:spPr>
          <a:xfrm>
            <a:off x="6926010" y="1360877"/>
            <a:ext cx="10575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Model0~Model5</a:t>
            </a:r>
            <a:endParaRPr sz="800">
              <a:solidFill>
                <a:schemeClr val="dk1"/>
              </a:solidFill>
            </a:endParaRPr>
          </a:p>
        </p:txBody>
      </p:sp>
      <p:grpSp>
        <p:nvGrpSpPr>
          <p:cNvPr id="603" name="Google Shape;603;p46"/>
          <p:cNvGrpSpPr/>
          <p:nvPr/>
        </p:nvGrpSpPr>
        <p:grpSpPr>
          <a:xfrm>
            <a:off x="6337805" y="1576286"/>
            <a:ext cx="2003648" cy="449787"/>
            <a:chOff x="3243756" y="1746875"/>
            <a:chExt cx="3834000" cy="531600"/>
          </a:xfrm>
        </p:grpSpPr>
        <p:cxnSp>
          <p:nvCxnSpPr>
            <p:cNvPr id="604" name="Google Shape;604;p46"/>
            <p:cNvCxnSpPr>
              <a:stCxn id="599" idx="2"/>
              <a:endCxn id="605" idx="0"/>
            </p:cNvCxnSpPr>
            <p:nvPr/>
          </p:nvCxnSpPr>
          <p:spPr>
            <a:xfrm rot="5400000">
              <a:off x="4046556" y="944075"/>
              <a:ext cx="531600" cy="2137200"/>
            </a:xfrm>
            <a:prstGeom prst="bentConnector3">
              <a:avLst>
                <a:gd fmla="val 49999" name="adj1"/>
              </a:avLst>
            </a:prstGeom>
            <a:noFill/>
            <a:ln cap="flat" cmpd="sng" w="9525">
              <a:solidFill>
                <a:schemeClr val="lt2"/>
              </a:solidFill>
              <a:prstDash val="solid"/>
              <a:round/>
              <a:headEnd len="sm" w="sm" type="none"/>
              <a:tailEnd len="sm" w="sm" type="none"/>
            </a:ln>
          </p:spPr>
        </p:cxnSp>
        <p:cxnSp>
          <p:nvCxnSpPr>
            <p:cNvPr id="606" name="Google Shape;606;p46"/>
            <p:cNvCxnSpPr>
              <a:stCxn id="599" idx="2"/>
              <a:endCxn id="607" idx="0"/>
            </p:cNvCxnSpPr>
            <p:nvPr/>
          </p:nvCxnSpPr>
          <p:spPr>
            <a:xfrm flipH="1" rot="-5400000">
              <a:off x="5963556" y="1164275"/>
              <a:ext cx="531600" cy="1696800"/>
            </a:xfrm>
            <a:prstGeom prst="bentConnector3">
              <a:avLst>
                <a:gd fmla="val 49997" name="adj1"/>
              </a:avLst>
            </a:prstGeom>
            <a:noFill/>
            <a:ln cap="flat" cmpd="sng" w="9525">
              <a:solidFill>
                <a:schemeClr val="lt2"/>
              </a:solidFill>
              <a:prstDash val="solid"/>
              <a:round/>
              <a:headEnd len="sm" w="sm" type="none"/>
              <a:tailEnd len="sm" w="sm" type="none"/>
            </a:ln>
          </p:spPr>
        </p:cxnSp>
      </p:grpSp>
      <p:sp>
        <p:nvSpPr>
          <p:cNvPr id="608" name="Google Shape;608;p46"/>
          <p:cNvSpPr/>
          <p:nvPr/>
        </p:nvSpPr>
        <p:spPr>
          <a:xfrm>
            <a:off x="5789679" y="2026062"/>
            <a:ext cx="1098000" cy="59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6"/>
          <p:cNvSpPr/>
          <p:nvPr/>
        </p:nvSpPr>
        <p:spPr>
          <a:xfrm>
            <a:off x="5788948" y="2026062"/>
            <a:ext cx="1098000" cy="26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txBox="1"/>
          <p:nvPr>
            <p:ph idx="4294967295" type="body"/>
          </p:nvPr>
        </p:nvSpPr>
        <p:spPr>
          <a:xfrm>
            <a:off x="5788794" y="2089313"/>
            <a:ext cx="10206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6 depth layers</a:t>
            </a:r>
            <a:endParaRPr sz="800">
              <a:solidFill>
                <a:schemeClr val="lt1"/>
              </a:solidFill>
            </a:endParaRPr>
          </a:p>
        </p:txBody>
      </p:sp>
      <p:sp>
        <p:nvSpPr>
          <p:cNvPr id="610" name="Google Shape;610;p46"/>
          <p:cNvSpPr txBox="1"/>
          <p:nvPr>
            <p:ph idx="4294967295" type="body"/>
          </p:nvPr>
        </p:nvSpPr>
        <p:spPr>
          <a:xfrm>
            <a:off x="5789021" y="2371347"/>
            <a:ext cx="10575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Model0~3,Model5</a:t>
            </a:r>
            <a:endParaRPr sz="800">
              <a:solidFill>
                <a:schemeClr val="dk1"/>
              </a:solidFill>
            </a:endParaRPr>
          </a:p>
        </p:txBody>
      </p:sp>
      <p:sp>
        <p:nvSpPr>
          <p:cNvPr id="611" name="Google Shape;611;p46"/>
          <p:cNvSpPr/>
          <p:nvPr/>
        </p:nvSpPr>
        <p:spPr>
          <a:xfrm>
            <a:off x="4423628" y="3656501"/>
            <a:ext cx="909300" cy="195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6"/>
          <p:cNvSpPr/>
          <p:nvPr/>
        </p:nvSpPr>
        <p:spPr>
          <a:xfrm>
            <a:off x="4423628" y="3066083"/>
            <a:ext cx="909300" cy="59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txBox="1"/>
          <p:nvPr>
            <p:ph idx="4294967295" type="body"/>
          </p:nvPr>
        </p:nvSpPr>
        <p:spPr>
          <a:xfrm>
            <a:off x="4423627" y="3075419"/>
            <a:ext cx="1098000" cy="59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Conv1d=256 dense_1=256</a:t>
            </a:r>
            <a:endParaRPr sz="800">
              <a:solidFill>
                <a:schemeClr val="lt1"/>
              </a:solidFill>
            </a:endParaRPr>
          </a:p>
          <a:p>
            <a:pPr indent="0" lvl="0" marL="0" rtl="0" algn="ctr">
              <a:lnSpc>
                <a:spcPct val="100000"/>
              </a:lnSpc>
              <a:spcBef>
                <a:spcPts val="0"/>
              </a:spcBef>
              <a:spcAft>
                <a:spcPts val="0"/>
              </a:spcAft>
              <a:buNone/>
            </a:pPr>
            <a:r>
              <a:rPr lang="en" sz="800">
                <a:solidFill>
                  <a:schemeClr val="lt1"/>
                </a:solidFill>
              </a:rPr>
              <a:t>dense_2=128</a:t>
            </a:r>
            <a:endParaRPr sz="800">
              <a:solidFill>
                <a:schemeClr val="lt1"/>
              </a:solidFill>
            </a:endParaRPr>
          </a:p>
        </p:txBody>
      </p:sp>
      <p:sp>
        <p:nvSpPr>
          <p:cNvPr id="614" name="Google Shape;614;p46"/>
          <p:cNvSpPr txBox="1"/>
          <p:nvPr>
            <p:ph idx="4294967295" type="body"/>
          </p:nvPr>
        </p:nvSpPr>
        <p:spPr>
          <a:xfrm>
            <a:off x="4423651" y="3656771"/>
            <a:ext cx="9093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Model0</a:t>
            </a:r>
            <a:endParaRPr sz="800">
              <a:solidFill>
                <a:schemeClr val="dk1"/>
              </a:solidFill>
            </a:endParaRPr>
          </a:p>
        </p:txBody>
      </p:sp>
      <p:sp>
        <p:nvSpPr>
          <p:cNvPr id="615" name="Google Shape;615;p46"/>
          <p:cNvSpPr/>
          <p:nvPr/>
        </p:nvSpPr>
        <p:spPr>
          <a:xfrm>
            <a:off x="5789719" y="3066358"/>
            <a:ext cx="757200" cy="59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5789726" y="3066067"/>
            <a:ext cx="757200" cy="26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txBox="1"/>
          <p:nvPr>
            <p:ph idx="4294967295" type="body"/>
          </p:nvPr>
        </p:nvSpPr>
        <p:spPr>
          <a:xfrm>
            <a:off x="5789791" y="3116198"/>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Asia Lead</a:t>
            </a:r>
            <a:endParaRPr sz="1100">
              <a:solidFill>
                <a:schemeClr val="lt1"/>
              </a:solidFill>
            </a:endParaRPr>
          </a:p>
        </p:txBody>
      </p:sp>
      <p:sp>
        <p:nvSpPr>
          <p:cNvPr id="618" name="Google Shape;618;p46"/>
          <p:cNvSpPr txBox="1"/>
          <p:nvPr>
            <p:ph idx="4294967295" type="body"/>
          </p:nvPr>
        </p:nvSpPr>
        <p:spPr>
          <a:xfrm>
            <a:off x="5789804" y="3412971"/>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Vinny </a:t>
            </a:r>
            <a:endParaRPr sz="1300">
              <a:solidFill>
                <a:schemeClr val="dk1"/>
              </a:solidFill>
            </a:endParaRPr>
          </a:p>
        </p:txBody>
      </p:sp>
      <p:sp>
        <p:nvSpPr>
          <p:cNvPr id="619" name="Google Shape;619;p46"/>
          <p:cNvSpPr/>
          <p:nvPr/>
        </p:nvSpPr>
        <p:spPr>
          <a:xfrm>
            <a:off x="6659073" y="3066358"/>
            <a:ext cx="757200" cy="59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6"/>
          <p:cNvSpPr/>
          <p:nvPr/>
        </p:nvSpPr>
        <p:spPr>
          <a:xfrm>
            <a:off x="6659113" y="3066067"/>
            <a:ext cx="757200" cy="26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txBox="1"/>
          <p:nvPr>
            <p:ph idx="4294967295" type="body"/>
          </p:nvPr>
        </p:nvSpPr>
        <p:spPr>
          <a:xfrm>
            <a:off x="6659120" y="3116198"/>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Europe Lead</a:t>
            </a:r>
            <a:endParaRPr sz="1100">
              <a:solidFill>
                <a:schemeClr val="lt1"/>
              </a:solidFill>
            </a:endParaRPr>
          </a:p>
        </p:txBody>
      </p:sp>
      <p:sp>
        <p:nvSpPr>
          <p:cNvPr id="622" name="Google Shape;622;p46"/>
          <p:cNvSpPr txBox="1"/>
          <p:nvPr>
            <p:ph idx="4294967295" type="body"/>
          </p:nvPr>
        </p:nvSpPr>
        <p:spPr>
          <a:xfrm>
            <a:off x="6659165" y="3412971"/>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Molly </a:t>
            </a:r>
            <a:endParaRPr sz="1300">
              <a:solidFill>
                <a:schemeClr val="dk1"/>
              </a:solidFill>
            </a:endParaRPr>
          </a:p>
        </p:txBody>
      </p:sp>
      <p:sp>
        <p:nvSpPr>
          <p:cNvPr id="623" name="Google Shape;623;p46"/>
          <p:cNvSpPr/>
          <p:nvPr/>
        </p:nvSpPr>
        <p:spPr>
          <a:xfrm>
            <a:off x="7963086" y="2666190"/>
            <a:ext cx="757200" cy="2607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7963047" y="2026047"/>
            <a:ext cx="757200" cy="62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txBox="1"/>
          <p:nvPr>
            <p:ph idx="4294967295" type="body"/>
          </p:nvPr>
        </p:nvSpPr>
        <p:spPr>
          <a:xfrm>
            <a:off x="7907024" y="2016282"/>
            <a:ext cx="869400" cy="5397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FF0000"/>
                </a:solidFill>
              </a:rPr>
              <a:t>5 depth layers</a:t>
            </a:r>
            <a:endParaRPr sz="800">
              <a:solidFill>
                <a:srgbClr val="FF0000"/>
              </a:solidFill>
            </a:endParaRPr>
          </a:p>
          <a:p>
            <a:pPr indent="0" lvl="0" marL="0" rtl="0" algn="ctr">
              <a:lnSpc>
                <a:spcPct val="100000"/>
              </a:lnSpc>
              <a:spcBef>
                <a:spcPts val="0"/>
              </a:spcBef>
              <a:spcAft>
                <a:spcPts val="0"/>
              </a:spcAft>
              <a:buNone/>
            </a:pPr>
            <a:r>
              <a:rPr lang="en" sz="800">
                <a:solidFill>
                  <a:schemeClr val="lt1"/>
                </a:solidFill>
              </a:rPr>
              <a:t>Conv1d=512</a:t>
            </a:r>
            <a:endParaRPr sz="800">
              <a:solidFill>
                <a:schemeClr val="lt1"/>
              </a:solidFill>
            </a:endParaRPr>
          </a:p>
          <a:p>
            <a:pPr indent="0" lvl="0" marL="0" rtl="0" algn="ctr">
              <a:lnSpc>
                <a:spcPct val="100000"/>
              </a:lnSpc>
              <a:spcBef>
                <a:spcPts val="0"/>
              </a:spcBef>
              <a:spcAft>
                <a:spcPts val="0"/>
              </a:spcAft>
              <a:buNone/>
            </a:pPr>
            <a:r>
              <a:rPr lang="en" sz="800">
                <a:solidFill>
                  <a:schemeClr val="lt1"/>
                </a:solidFill>
              </a:rPr>
              <a:t>dense_1=256</a:t>
            </a:r>
            <a:endParaRPr sz="800">
              <a:solidFill>
                <a:schemeClr val="lt1"/>
              </a:solidFill>
            </a:endParaRPr>
          </a:p>
        </p:txBody>
      </p:sp>
      <p:sp>
        <p:nvSpPr>
          <p:cNvPr id="625" name="Google Shape;625;p46"/>
          <p:cNvSpPr txBox="1"/>
          <p:nvPr>
            <p:ph idx="4294967295" type="body"/>
          </p:nvPr>
        </p:nvSpPr>
        <p:spPr>
          <a:xfrm>
            <a:off x="7963158" y="2706156"/>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Model4</a:t>
            </a:r>
            <a:endParaRPr sz="800">
              <a:solidFill>
                <a:schemeClr val="dk1"/>
              </a:solidFill>
            </a:endParaRPr>
          </a:p>
        </p:txBody>
      </p:sp>
      <p:sp>
        <p:nvSpPr>
          <p:cNvPr id="626" name="Google Shape;626;p46"/>
          <p:cNvSpPr/>
          <p:nvPr/>
        </p:nvSpPr>
        <p:spPr>
          <a:xfrm>
            <a:off x="5789733" y="3656796"/>
            <a:ext cx="757200" cy="195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5789759" y="3066364"/>
            <a:ext cx="757200" cy="59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txBox="1"/>
          <p:nvPr>
            <p:ph idx="4294967295" type="body"/>
          </p:nvPr>
        </p:nvSpPr>
        <p:spPr>
          <a:xfrm>
            <a:off x="5733893" y="3061762"/>
            <a:ext cx="869400" cy="59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Conv1d=512 dense_1=512</a:t>
            </a:r>
            <a:endParaRPr sz="800">
              <a:solidFill>
                <a:schemeClr val="lt1"/>
              </a:solidFill>
            </a:endParaRPr>
          </a:p>
          <a:p>
            <a:pPr indent="0" lvl="0" marL="0" rtl="0" algn="ctr">
              <a:lnSpc>
                <a:spcPct val="100000"/>
              </a:lnSpc>
              <a:spcBef>
                <a:spcPts val="0"/>
              </a:spcBef>
              <a:spcAft>
                <a:spcPts val="0"/>
              </a:spcAft>
              <a:buNone/>
            </a:pPr>
            <a:r>
              <a:rPr lang="en" sz="800">
                <a:solidFill>
                  <a:schemeClr val="lt1"/>
                </a:solidFill>
              </a:rPr>
              <a:t>dense_2=256</a:t>
            </a:r>
            <a:endParaRPr sz="800">
              <a:solidFill>
                <a:schemeClr val="lt1"/>
              </a:solidFill>
            </a:endParaRPr>
          </a:p>
        </p:txBody>
      </p:sp>
      <p:sp>
        <p:nvSpPr>
          <p:cNvPr id="629" name="Google Shape;629;p46"/>
          <p:cNvSpPr/>
          <p:nvPr/>
        </p:nvSpPr>
        <p:spPr>
          <a:xfrm>
            <a:off x="6659070" y="3657825"/>
            <a:ext cx="757200" cy="195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6659335" y="3066660"/>
            <a:ext cx="757200" cy="59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txBox="1"/>
          <p:nvPr>
            <p:ph idx="4294967295" type="body"/>
          </p:nvPr>
        </p:nvSpPr>
        <p:spPr>
          <a:xfrm>
            <a:off x="6555917" y="3066971"/>
            <a:ext cx="909300" cy="59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Conv1d=1028</a:t>
            </a:r>
            <a:endParaRPr sz="800">
              <a:solidFill>
                <a:schemeClr val="lt1"/>
              </a:solidFill>
            </a:endParaRPr>
          </a:p>
          <a:p>
            <a:pPr indent="0" lvl="0" marL="0" rtl="0" algn="ctr">
              <a:lnSpc>
                <a:spcPct val="100000"/>
              </a:lnSpc>
              <a:spcBef>
                <a:spcPts val="0"/>
              </a:spcBef>
              <a:spcAft>
                <a:spcPts val="0"/>
              </a:spcAft>
              <a:buNone/>
            </a:pPr>
            <a:r>
              <a:rPr lang="en" sz="800">
                <a:solidFill>
                  <a:schemeClr val="lt1"/>
                </a:solidFill>
              </a:rPr>
              <a:t>dense_1=1028</a:t>
            </a:r>
            <a:endParaRPr sz="800">
              <a:solidFill>
                <a:schemeClr val="lt1"/>
              </a:solidFill>
            </a:endParaRPr>
          </a:p>
          <a:p>
            <a:pPr indent="0" lvl="0" marL="0" rtl="0" algn="ctr">
              <a:lnSpc>
                <a:spcPct val="100000"/>
              </a:lnSpc>
              <a:spcBef>
                <a:spcPts val="0"/>
              </a:spcBef>
              <a:spcAft>
                <a:spcPts val="0"/>
              </a:spcAft>
              <a:buNone/>
            </a:pPr>
            <a:r>
              <a:rPr lang="en" sz="800">
                <a:solidFill>
                  <a:schemeClr val="lt1"/>
                </a:solidFill>
              </a:rPr>
              <a:t>dense_2=512</a:t>
            </a:r>
            <a:endParaRPr sz="800">
              <a:solidFill>
                <a:schemeClr val="lt1"/>
              </a:solidFill>
            </a:endParaRPr>
          </a:p>
        </p:txBody>
      </p:sp>
      <p:sp>
        <p:nvSpPr>
          <p:cNvPr id="632" name="Google Shape;632;p46"/>
          <p:cNvSpPr txBox="1"/>
          <p:nvPr>
            <p:ph idx="4294967295" type="body"/>
          </p:nvPr>
        </p:nvSpPr>
        <p:spPr>
          <a:xfrm>
            <a:off x="6641363" y="3657819"/>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Model2</a:t>
            </a:r>
            <a:endParaRPr sz="800">
              <a:solidFill>
                <a:schemeClr val="dk1"/>
              </a:solidFill>
            </a:endParaRPr>
          </a:p>
        </p:txBody>
      </p:sp>
      <p:sp>
        <p:nvSpPr>
          <p:cNvPr id="633" name="Google Shape;633;p46"/>
          <p:cNvSpPr/>
          <p:nvPr/>
        </p:nvSpPr>
        <p:spPr>
          <a:xfrm>
            <a:off x="7492982" y="3074839"/>
            <a:ext cx="757200" cy="590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7493022" y="3074549"/>
            <a:ext cx="757200" cy="260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txBox="1"/>
          <p:nvPr>
            <p:ph idx="4294967295" type="body"/>
          </p:nvPr>
        </p:nvSpPr>
        <p:spPr>
          <a:xfrm>
            <a:off x="7493029" y="3124680"/>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Europe Lead</a:t>
            </a:r>
            <a:endParaRPr sz="1100">
              <a:solidFill>
                <a:schemeClr val="lt1"/>
              </a:solidFill>
            </a:endParaRPr>
          </a:p>
        </p:txBody>
      </p:sp>
      <p:sp>
        <p:nvSpPr>
          <p:cNvPr id="636" name="Google Shape;636;p46"/>
          <p:cNvSpPr txBox="1"/>
          <p:nvPr>
            <p:ph idx="4294967295" type="body"/>
          </p:nvPr>
        </p:nvSpPr>
        <p:spPr>
          <a:xfrm>
            <a:off x="7493075" y="3421453"/>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Molly </a:t>
            </a:r>
            <a:endParaRPr sz="1300">
              <a:solidFill>
                <a:schemeClr val="dk1"/>
              </a:solidFill>
            </a:endParaRPr>
          </a:p>
        </p:txBody>
      </p:sp>
      <p:sp>
        <p:nvSpPr>
          <p:cNvPr id="637" name="Google Shape;637;p46"/>
          <p:cNvSpPr/>
          <p:nvPr/>
        </p:nvSpPr>
        <p:spPr>
          <a:xfrm>
            <a:off x="7492992" y="3665574"/>
            <a:ext cx="757200" cy="195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7493244" y="3075142"/>
            <a:ext cx="757200" cy="59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txBox="1"/>
          <p:nvPr>
            <p:ph idx="4294967295" type="body"/>
          </p:nvPr>
        </p:nvSpPr>
        <p:spPr>
          <a:xfrm>
            <a:off x="7417392" y="3050883"/>
            <a:ext cx="909300" cy="59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rgbClr val="FF0000"/>
                </a:solidFill>
              </a:rPr>
              <a:t>Conv1d=512</a:t>
            </a:r>
            <a:endParaRPr sz="800">
              <a:solidFill>
                <a:srgbClr val="FF0000"/>
              </a:solidFill>
            </a:endParaRPr>
          </a:p>
          <a:p>
            <a:pPr indent="0" lvl="0" marL="0" rtl="0" algn="ctr">
              <a:lnSpc>
                <a:spcPct val="100000"/>
              </a:lnSpc>
              <a:spcBef>
                <a:spcPts val="0"/>
              </a:spcBef>
              <a:spcAft>
                <a:spcPts val="0"/>
              </a:spcAft>
              <a:buNone/>
            </a:pPr>
            <a:r>
              <a:rPr lang="en" sz="800">
                <a:solidFill>
                  <a:srgbClr val="FF0000"/>
                </a:solidFill>
              </a:rPr>
              <a:t>dense_1=1028</a:t>
            </a:r>
            <a:endParaRPr sz="800">
              <a:solidFill>
                <a:srgbClr val="FF0000"/>
              </a:solidFill>
            </a:endParaRPr>
          </a:p>
          <a:p>
            <a:pPr indent="0" lvl="0" marL="0" rtl="0" algn="ctr">
              <a:lnSpc>
                <a:spcPct val="100000"/>
              </a:lnSpc>
              <a:spcBef>
                <a:spcPts val="0"/>
              </a:spcBef>
              <a:spcAft>
                <a:spcPts val="0"/>
              </a:spcAft>
              <a:buNone/>
            </a:pPr>
            <a:r>
              <a:rPr lang="en" sz="800">
                <a:solidFill>
                  <a:schemeClr val="lt1"/>
                </a:solidFill>
              </a:rPr>
              <a:t>dense_2=512</a:t>
            </a:r>
            <a:endParaRPr sz="800">
              <a:solidFill>
                <a:schemeClr val="lt1"/>
              </a:solidFill>
            </a:endParaRPr>
          </a:p>
        </p:txBody>
      </p:sp>
      <p:sp>
        <p:nvSpPr>
          <p:cNvPr id="640" name="Google Shape;640;p46"/>
          <p:cNvSpPr txBox="1"/>
          <p:nvPr>
            <p:ph idx="4294967295" type="body"/>
          </p:nvPr>
        </p:nvSpPr>
        <p:spPr>
          <a:xfrm>
            <a:off x="7492979" y="3689680"/>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Model3</a:t>
            </a:r>
            <a:endParaRPr sz="800">
              <a:solidFill>
                <a:schemeClr val="dk1"/>
              </a:solidFill>
            </a:endParaRPr>
          </a:p>
        </p:txBody>
      </p:sp>
      <p:cxnSp>
        <p:nvCxnSpPr>
          <p:cNvPr id="641" name="Google Shape;641;p46"/>
          <p:cNvCxnSpPr>
            <a:endCxn id="642" idx="0"/>
          </p:cNvCxnSpPr>
          <p:nvPr/>
        </p:nvCxnSpPr>
        <p:spPr>
          <a:xfrm rot="5400000">
            <a:off x="4812291" y="3205147"/>
            <a:ext cx="1869000" cy="84300"/>
          </a:xfrm>
          <a:prstGeom prst="bentConnector3">
            <a:avLst>
              <a:gd fmla="val 1435" name="adj1"/>
            </a:avLst>
          </a:prstGeom>
          <a:noFill/>
          <a:ln cap="flat" cmpd="sng" w="9525">
            <a:solidFill>
              <a:schemeClr val="dk2"/>
            </a:solidFill>
            <a:prstDash val="solid"/>
            <a:round/>
            <a:headEnd len="med" w="med" type="none"/>
            <a:tailEnd len="med" w="med" type="none"/>
          </a:ln>
        </p:spPr>
      </p:cxnSp>
      <p:sp>
        <p:nvSpPr>
          <p:cNvPr id="643" name="Google Shape;643;p46"/>
          <p:cNvSpPr/>
          <p:nvPr/>
        </p:nvSpPr>
        <p:spPr>
          <a:xfrm>
            <a:off x="5325856" y="4796444"/>
            <a:ext cx="757200" cy="1950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5325856" y="4206012"/>
            <a:ext cx="757200" cy="59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txBox="1"/>
          <p:nvPr>
            <p:ph idx="4294967295" type="body"/>
          </p:nvPr>
        </p:nvSpPr>
        <p:spPr>
          <a:xfrm>
            <a:off x="5249991" y="4181797"/>
            <a:ext cx="909300" cy="59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lt1"/>
                </a:solidFill>
              </a:rPr>
              <a:t>Conv1d=512 </a:t>
            </a:r>
            <a:r>
              <a:rPr lang="en" sz="800">
                <a:solidFill>
                  <a:srgbClr val="FF0000"/>
                </a:solidFill>
              </a:rPr>
              <a:t>dense_1=512</a:t>
            </a:r>
            <a:endParaRPr sz="800">
              <a:solidFill>
                <a:srgbClr val="FF0000"/>
              </a:solidFill>
            </a:endParaRPr>
          </a:p>
          <a:p>
            <a:pPr indent="0" lvl="0" marL="0" rtl="0" algn="ctr">
              <a:lnSpc>
                <a:spcPct val="100000"/>
              </a:lnSpc>
              <a:spcBef>
                <a:spcPts val="0"/>
              </a:spcBef>
              <a:spcAft>
                <a:spcPts val="0"/>
              </a:spcAft>
              <a:buNone/>
            </a:pPr>
            <a:r>
              <a:rPr lang="en" sz="800">
                <a:solidFill>
                  <a:srgbClr val="FF0000"/>
                </a:solidFill>
              </a:rPr>
              <a:t>dense_2=128</a:t>
            </a:r>
            <a:endParaRPr sz="800">
              <a:solidFill>
                <a:srgbClr val="FF0000"/>
              </a:solidFill>
            </a:endParaRPr>
          </a:p>
        </p:txBody>
      </p:sp>
      <p:sp>
        <p:nvSpPr>
          <p:cNvPr id="645" name="Google Shape;645;p46"/>
          <p:cNvSpPr txBox="1"/>
          <p:nvPr>
            <p:ph idx="4294967295" type="body"/>
          </p:nvPr>
        </p:nvSpPr>
        <p:spPr>
          <a:xfrm>
            <a:off x="5326019" y="4796437"/>
            <a:ext cx="7572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Model5</a:t>
            </a:r>
            <a:endParaRPr sz="800">
              <a:solidFill>
                <a:schemeClr val="dk1"/>
              </a:solidFill>
            </a:endParaRPr>
          </a:p>
        </p:txBody>
      </p:sp>
      <p:sp>
        <p:nvSpPr>
          <p:cNvPr id="646" name="Google Shape;646;p46"/>
          <p:cNvSpPr txBox="1"/>
          <p:nvPr>
            <p:ph idx="4294967295" type="body"/>
          </p:nvPr>
        </p:nvSpPr>
        <p:spPr>
          <a:xfrm>
            <a:off x="5690531" y="3673939"/>
            <a:ext cx="955500" cy="160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800">
                <a:solidFill>
                  <a:schemeClr val="dk1"/>
                </a:solidFill>
              </a:rPr>
              <a:t>Model1</a:t>
            </a:r>
            <a:endParaRPr sz="800">
              <a:solidFill>
                <a:schemeClr val="dk1"/>
              </a:solidFill>
            </a:endParaRPr>
          </a:p>
        </p:txBody>
      </p:sp>
      <p:sp>
        <p:nvSpPr>
          <p:cNvPr id="647" name="Google Shape;647;p46"/>
          <p:cNvSpPr/>
          <p:nvPr/>
        </p:nvSpPr>
        <p:spPr>
          <a:xfrm>
            <a:off x="2756690" y="2405181"/>
            <a:ext cx="846000" cy="5142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 name="Google Shape;648;p46"/>
          <p:cNvCxnSpPr>
            <a:stCxn id="647" idx="3"/>
          </p:cNvCxnSpPr>
          <p:nvPr/>
        </p:nvCxnSpPr>
        <p:spPr>
          <a:xfrm>
            <a:off x="3602690" y="2662281"/>
            <a:ext cx="1754400" cy="1926300"/>
          </a:xfrm>
          <a:prstGeom prst="straightConnector1">
            <a:avLst/>
          </a:prstGeom>
          <a:noFill/>
          <a:ln cap="flat" cmpd="sng" w="28575">
            <a:solidFill>
              <a:srgbClr val="FFFF00"/>
            </a:solidFill>
            <a:prstDash val="solid"/>
            <a:round/>
            <a:headEnd len="med" w="med" type="none"/>
            <a:tailEnd len="med" w="med" type="triangle"/>
          </a:ln>
        </p:spPr>
      </p:cxnSp>
      <p:cxnSp>
        <p:nvCxnSpPr>
          <p:cNvPr id="649" name="Google Shape;649;p46"/>
          <p:cNvCxnSpPr/>
          <p:nvPr/>
        </p:nvCxnSpPr>
        <p:spPr>
          <a:xfrm>
            <a:off x="3599561" y="2600392"/>
            <a:ext cx="3900000" cy="623700"/>
          </a:xfrm>
          <a:prstGeom prst="straightConnector1">
            <a:avLst/>
          </a:prstGeom>
          <a:noFill/>
          <a:ln cap="flat" cmpd="sng" w="28575">
            <a:solidFill>
              <a:srgbClr val="FFFF00"/>
            </a:solidFill>
            <a:prstDash val="solid"/>
            <a:round/>
            <a:headEnd len="med" w="med" type="none"/>
            <a:tailEnd len="med" w="med" type="triangle"/>
          </a:ln>
        </p:spPr>
      </p:cxnSp>
      <p:cxnSp>
        <p:nvCxnSpPr>
          <p:cNvPr id="650" name="Google Shape;650;p46"/>
          <p:cNvCxnSpPr>
            <a:endCxn id="613" idx="0"/>
          </p:cNvCxnSpPr>
          <p:nvPr/>
        </p:nvCxnSpPr>
        <p:spPr>
          <a:xfrm flipH="1">
            <a:off x="4972627" y="2451719"/>
            <a:ext cx="816300" cy="623700"/>
          </a:xfrm>
          <a:prstGeom prst="bentConnector2">
            <a:avLst/>
          </a:prstGeom>
          <a:noFill/>
          <a:ln cap="flat" cmpd="sng" w="9525">
            <a:solidFill>
              <a:schemeClr val="dk2"/>
            </a:solidFill>
            <a:prstDash val="solid"/>
            <a:round/>
            <a:headEnd len="med" w="med" type="none"/>
            <a:tailEnd len="med" w="med" type="none"/>
          </a:ln>
        </p:spPr>
      </p:cxnSp>
      <p:cxnSp>
        <p:nvCxnSpPr>
          <p:cNvPr id="651" name="Google Shape;651;p46"/>
          <p:cNvCxnSpPr>
            <a:stCxn id="608" idx="2"/>
            <a:endCxn id="628" idx="0"/>
          </p:cNvCxnSpPr>
          <p:nvPr/>
        </p:nvCxnSpPr>
        <p:spPr>
          <a:xfrm rot="5400000">
            <a:off x="6031029" y="2754012"/>
            <a:ext cx="445200" cy="1701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652" name="Google Shape;652;p46"/>
          <p:cNvCxnSpPr>
            <a:stCxn id="608" idx="2"/>
            <a:endCxn id="631" idx="0"/>
          </p:cNvCxnSpPr>
          <p:nvPr/>
        </p:nvCxnSpPr>
        <p:spPr>
          <a:xfrm flipH="1" rot="-5400000">
            <a:off x="6449379" y="2505762"/>
            <a:ext cx="450600" cy="672000"/>
          </a:xfrm>
          <a:prstGeom prst="bentConnector3">
            <a:avLst>
              <a:gd fmla="val 49990" name="adj1"/>
            </a:avLst>
          </a:prstGeom>
          <a:noFill/>
          <a:ln cap="flat" cmpd="sng" w="9525">
            <a:solidFill>
              <a:schemeClr val="dk2"/>
            </a:solidFill>
            <a:prstDash val="solid"/>
            <a:round/>
            <a:headEnd len="med" w="med" type="none"/>
            <a:tailEnd len="med" w="med" type="none"/>
          </a:ln>
        </p:spPr>
      </p:cxnSp>
      <p:cxnSp>
        <p:nvCxnSpPr>
          <p:cNvPr id="653" name="Google Shape;653;p46"/>
          <p:cNvCxnSpPr>
            <a:endCxn id="639" idx="0"/>
          </p:cNvCxnSpPr>
          <p:nvPr/>
        </p:nvCxnSpPr>
        <p:spPr>
          <a:xfrm>
            <a:off x="6338742" y="2616483"/>
            <a:ext cx="1533300" cy="434400"/>
          </a:xfrm>
          <a:prstGeom prst="bentConnector2">
            <a:avLst/>
          </a:prstGeom>
          <a:noFill/>
          <a:ln cap="flat" cmpd="sng" w="9525">
            <a:solidFill>
              <a:schemeClr val="dk2"/>
            </a:solidFill>
            <a:prstDash val="solid"/>
            <a:round/>
            <a:headEnd len="med" w="med" type="none"/>
            <a:tailEnd len="med" w="med" type="none"/>
          </a:ln>
        </p:spPr>
      </p:cxnSp>
      <p:sp>
        <p:nvSpPr>
          <p:cNvPr id="654" name="Google Shape;654;p46"/>
          <p:cNvSpPr/>
          <p:nvPr/>
        </p:nvSpPr>
        <p:spPr>
          <a:xfrm>
            <a:off x="4307500" y="61575"/>
            <a:ext cx="4516800" cy="50532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4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B4A7D6"/>
                </a:solidFill>
              </a:rPr>
              <a:t>Conclusion</a:t>
            </a:r>
            <a:endParaRPr>
              <a:solidFill>
                <a:srgbClr val="B4A7D6"/>
              </a:solidFill>
            </a:endParaRPr>
          </a:p>
        </p:txBody>
      </p:sp>
      <p:sp>
        <p:nvSpPr>
          <p:cNvPr id="660" name="Google Shape;660;p47"/>
          <p:cNvSpPr txBox="1"/>
          <p:nvPr/>
        </p:nvSpPr>
        <p:spPr>
          <a:xfrm>
            <a:off x="3806325" y="1054175"/>
            <a:ext cx="4492500" cy="370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D9D2E9"/>
                </a:solidFill>
                <a:latin typeface="Roboto"/>
                <a:ea typeface="Roboto"/>
                <a:cs typeface="Roboto"/>
                <a:sym typeface="Roboto"/>
              </a:rPr>
              <a:t>I.In our simulation,the model3 and model5 have highest accuracy rate in 6 different models.</a:t>
            </a:r>
            <a:endParaRPr>
              <a:solidFill>
                <a:srgbClr val="D9D2E9"/>
              </a:solidFill>
              <a:latin typeface="Roboto"/>
              <a:ea typeface="Roboto"/>
              <a:cs typeface="Roboto"/>
              <a:sym typeface="Roboto"/>
            </a:endParaRPr>
          </a:p>
          <a:p>
            <a:pPr indent="0" lvl="0" marL="0" rtl="0" algn="l">
              <a:lnSpc>
                <a:spcPct val="150000"/>
              </a:lnSpc>
              <a:spcBef>
                <a:spcPts val="0"/>
              </a:spcBef>
              <a:spcAft>
                <a:spcPts val="0"/>
              </a:spcAft>
              <a:buNone/>
            </a:pPr>
            <a:r>
              <a:t/>
            </a:r>
            <a:endParaRPr>
              <a:solidFill>
                <a:srgbClr val="FFFFFF"/>
              </a:solidFill>
              <a:latin typeface="Roboto"/>
              <a:ea typeface="Roboto"/>
              <a:cs typeface="Roboto"/>
              <a:sym typeface="Roboto"/>
            </a:endParaRPr>
          </a:p>
          <a:p>
            <a:pPr indent="0" lvl="0" marL="0" rtl="0" algn="l">
              <a:lnSpc>
                <a:spcPct val="150000"/>
              </a:lnSpc>
              <a:spcBef>
                <a:spcPts val="0"/>
              </a:spcBef>
              <a:spcAft>
                <a:spcPts val="0"/>
              </a:spcAft>
              <a:buNone/>
            </a:pPr>
            <a:r>
              <a:rPr lang="en">
                <a:solidFill>
                  <a:srgbClr val="9FC5E8"/>
                </a:solidFill>
                <a:latin typeface="Roboto"/>
                <a:ea typeface="Roboto"/>
                <a:cs typeface="Roboto"/>
                <a:sym typeface="Roboto"/>
              </a:rPr>
              <a:t>II.In future, we can try more different model to find the more high accuracy rate of model. Regrettably, there is no rule and precise theory to build the model which has absolute highest accuracy rate.</a:t>
            </a:r>
            <a:endParaRPr>
              <a:solidFill>
                <a:srgbClr val="9FC5E8"/>
              </a:solidFill>
              <a:latin typeface="Roboto"/>
              <a:ea typeface="Roboto"/>
              <a:cs typeface="Roboto"/>
              <a:sym typeface="Roboto"/>
            </a:endParaRPr>
          </a:p>
          <a:p>
            <a:pPr indent="0" lvl="0" marL="0" rtl="0" algn="l">
              <a:lnSpc>
                <a:spcPct val="150000"/>
              </a:lnSpc>
              <a:spcBef>
                <a:spcPts val="0"/>
              </a:spcBef>
              <a:spcAft>
                <a:spcPts val="0"/>
              </a:spcAft>
              <a:buNone/>
            </a:pPr>
            <a:r>
              <a:t/>
            </a:r>
            <a:endParaRPr>
              <a:solidFill>
                <a:srgbClr val="9FC5E8"/>
              </a:solidFill>
              <a:latin typeface="Roboto"/>
              <a:ea typeface="Roboto"/>
              <a:cs typeface="Roboto"/>
              <a:sym typeface="Roboto"/>
            </a:endParaRPr>
          </a:p>
          <a:p>
            <a:pPr indent="0" lvl="0" marL="0" rtl="0" algn="l">
              <a:lnSpc>
                <a:spcPct val="150000"/>
              </a:lnSpc>
              <a:spcBef>
                <a:spcPts val="0"/>
              </a:spcBef>
              <a:spcAft>
                <a:spcPts val="0"/>
              </a:spcAft>
              <a:buNone/>
            </a:pPr>
            <a:r>
              <a:rPr lang="en">
                <a:solidFill>
                  <a:srgbClr val="EA9999"/>
                </a:solidFill>
                <a:latin typeface="Roboto"/>
                <a:ea typeface="Roboto"/>
                <a:cs typeface="Roboto"/>
                <a:sym typeface="Roboto"/>
              </a:rPr>
              <a:t>III.We used the CNN layer as our first layer to achieve to classify the species of leaf, and the model we build has approximately 97.47%~98.99% accuracy rate.</a:t>
            </a:r>
            <a:endParaRPr>
              <a:solidFill>
                <a:srgbClr val="EA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Date information</a:t>
            </a:r>
            <a:endParaRPr/>
          </a:p>
        </p:txBody>
      </p:sp>
      <p:sp>
        <p:nvSpPr>
          <p:cNvPr id="126" name="Google Shape;126;p16"/>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p16"/>
          <p:cNvSpPr txBox="1"/>
          <p:nvPr>
            <p:ph idx="4294967295" type="body"/>
          </p:nvPr>
        </p:nvSpPr>
        <p:spPr>
          <a:xfrm>
            <a:off x="538400" y="1546551"/>
            <a:ext cx="22572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EFEFEF"/>
                </a:solidFill>
              </a:rPr>
              <a:t>Data source</a:t>
            </a:r>
            <a:endParaRPr>
              <a:solidFill>
                <a:srgbClr val="EFEFEF"/>
              </a:solidFill>
            </a:endParaRPr>
          </a:p>
        </p:txBody>
      </p:sp>
      <p:sp>
        <p:nvSpPr>
          <p:cNvPr id="128" name="Google Shape;128;p16"/>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 description</a:t>
            </a:r>
            <a:endParaRPr b="1" sz="1600"/>
          </a:p>
          <a:p>
            <a:pPr indent="0" lvl="0" marL="0" rtl="0" algn="l">
              <a:spcBef>
                <a:spcPts val="800"/>
              </a:spcBef>
              <a:spcAft>
                <a:spcPts val="800"/>
              </a:spcAft>
              <a:buNone/>
            </a:pPr>
            <a:r>
              <a:rPr lang="en" sz="1050">
                <a:solidFill>
                  <a:srgbClr val="000000"/>
                </a:solidFill>
                <a:highlight>
                  <a:srgbClr val="FFFFFF"/>
                </a:highlight>
                <a:latin typeface="Arial"/>
                <a:ea typeface="Arial"/>
                <a:cs typeface="Arial"/>
                <a:sym typeface="Arial"/>
              </a:rPr>
              <a:t>    </a:t>
            </a:r>
            <a:r>
              <a:rPr lang="en" sz="1400">
                <a:solidFill>
                  <a:srgbClr val="000000"/>
                </a:solidFill>
                <a:highlight>
                  <a:srgbClr val="FFFFFF"/>
                </a:highlight>
                <a:latin typeface="Arial"/>
                <a:ea typeface="Arial"/>
                <a:cs typeface="Arial"/>
                <a:sym typeface="Arial"/>
              </a:rPr>
              <a:t>The data consists approximately 1,584 data of leaf specimens (16 samples each of 99 species) </a:t>
            </a:r>
            <a:r>
              <a:rPr lang="en" sz="1400"/>
              <a:t>.</a:t>
            </a:r>
            <a:r>
              <a:rPr lang="en" sz="1600"/>
              <a:t> </a:t>
            </a:r>
            <a:endParaRPr sz="1600"/>
          </a:p>
        </p:txBody>
      </p:sp>
      <p:sp>
        <p:nvSpPr>
          <p:cNvPr id="129" name="Google Shape;129;p16"/>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6"/>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   Feature type</a:t>
            </a:r>
            <a:endParaRPr b="1" sz="1600"/>
          </a:p>
          <a:p>
            <a:pPr indent="0" lvl="0" marL="0" rtl="0" algn="l">
              <a:spcBef>
                <a:spcPts val="800"/>
              </a:spcBef>
              <a:spcAft>
                <a:spcPts val="800"/>
              </a:spcAft>
              <a:buNone/>
            </a:pPr>
            <a:r>
              <a:rPr lang="en" sz="1050">
                <a:solidFill>
                  <a:srgbClr val="000000"/>
                </a:solidFill>
                <a:highlight>
                  <a:srgbClr val="FFFFFF"/>
                </a:highlight>
                <a:latin typeface="Arial"/>
                <a:ea typeface="Arial"/>
                <a:cs typeface="Arial"/>
                <a:sym typeface="Arial"/>
              </a:rPr>
              <a:t>    </a:t>
            </a:r>
            <a:r>
              <a:rPr lang="en" sz="1200">
                <a:solidFill>
                  <a:srgbClr val="000000"/>
                </a:solidFill>
                <a:highlight>
                  <a:srgbClr val="FFFFFF"/>
                </a:highlight>
                <a:latin typeface="Arial"/>
                <a:ea typeface="Arial"/>
                <a:cs typeface="Arial"/>
                <a:sym typeface="Arial"/>
              </a:rPr>
              <a:t>Three sets of features are also provided per image: a </a:t>
            </a:r>
            <a:r>
              <a:rPr lang="en" sz="1200">
                <a:solidFill>
                  <a:srgbClr val="CC4125"/>
                </a:solidFill>
                <a:highlight>
                  <a:srgbClr val="FFFFFF"/>
                </a:highlight>
                <a:latin typeface="Arial"/>
                <a:ea typeface="Arial"/>
                <a:cs typeface="Arial"/>
                <a:sym typeface="Arial"/>
              </a:rPr>
              <a:t>shape(shape1~shape 64) contiguous descriptor,</a:t>
            </a:r>
            <a:r>
              <a:rPr lang="en" sz="1200">
                <a:solidFill>
                  <a:srgbClr val="000000"/>
                </a:solidFill>
                <a:highlight>
                  <a:srgbClr val="FFFFFF"/>
                </a:highlight>
                <a:latin typeface="Arial"/>
                <a:ea typeface="Arial"/>
                <a:cs typeface="Arial"/>
                <a:sym typeface="Arial"/>
              </a:rPr>
              <a:t> </a:t>
            </a:r>
            <a:r>
              <a:rPr lang="en" sz="1200">
                <a:solidFill>
                  <a:srgbClr val="93C47D"/>
                </a:solidFill>
                <a:highlight>
                  <a:srgbClr val="FFFFFF"/>
                </a:highlight>
                <a:latin typeface="Arial"/>
                <a:ea typeface="Arial"/>
                <a:cs typeface="Arial"/>
                <a:sym typeface="Arial"/>
              </a:rPr>
              <a:t>an interior texture(texture 1~texture 64) histogram</a:t>
            </a:r>
            <a:r>
              <a:rPr lang="en" sz="1200">
                <a:solidFill>
                  <a:srgbClr val="CC4125"/>
                </a:solidFill>
                <a:highlight>
                  <a:srgbClr val="FFFFFF"/>
                </a:highlight>
                <a:latin typeface="Arial"/>
                <a:ea typeface="Arial"/>
                <a:cs typeface="Arial"/>
                <a:sym typeface="Arial"/>
              </a:rPr>
              <a:t>,</a:t>
            </a:r>
            <a:r>
              <a:rPr lang="en" sz="1200">
                <a:solidFill>
                  <a:srgbClr val="000000"/>
                </a:solidFill>
                <a:highlight>
                  <a:srgbClr val="FFFFFF"/>
                </a:highlight>
                <a:latin typeface="Arial"/>
                <a:ea typeface="Arial"/>
                <a:cs typeface="Arial"/>
                <a:sym typeface="Arial"/>
              </a:rPr>
              <a:t> and </a:t>
            </a:r>
            <a:r>
              <a:rPr lang="en" sz="1200">
                <a:solidFill>
                  <a:srgbClr val="674EA7"/>
                </a:solidFill>
                <a:highlight>
                  <a:srgbClr val="FFFFFF"/>
                </a:highlight>
                <a:latin typeface="Arial"/>
                <a:ea typeface="Arial"/>
                <a:cs typeface="Arial"/>
                <a:sym typeface="Arial"/>
              </a:rPr>
              <a:t>a ﬁne-scale margin(margin 1~margin 64) histogram</a:t>
            </a:r>
            <a:r>
              <a:rPr lang="en" sz="1200">
                <a:solidFill>
                  <a:srgbClr val="000000"/>
                </a:solidFill>
                <a:highlight>
                  <a:srgbClr val="FFFFFF"/>
                </a:highlight>
                <a:latin typeface="Arial"/>
                <a:ea typeface="Arial"/>
                <a:cs typeface="Arial"/>
                <a:sym typeface="Arial"/>
              </a:rPr>
              <a:t>. For each feature, a </a:t>
            </a:r>
            <a:r>
              <a:rPr lang="en" sz="1200">
                <a:solidFill>
                  <a:srgbClr val="1155CC"/>
                </a:solidFill>
                <a:highlight>
                  <a:srgbClr val="FFFFFF"/>
                </a:highlight>
                <a:latin typeface="Arial"/>
                <a:ea typeface="Arial"/>
                <a:cs typeface="Arial"/>
                <a:sym typeface="Arial"/>
              </a:rPr>
              <a:t>64-attribute vector</a:t>
            </a:r>
            <a:r>
              <a:rPr lang="en" sz="1200">
                <a:solidFill>
                  <a:srgbClr val="000000"/>
                </a:solidFill>
                <a:highlight>
                  <a:srgbClr val="FFFFFF"/>
                </a:highlight>
                <a:latin typeface="Arial"/>
                <a:ea typeface="Arial"/>
                <a:cs typeface="Arial"/>
                <a:sym typeface="Arial"/>
              </a:rPr>
              <a:t> is given per leaf sample.</a:t>
            </a:r>
            <a:endParaRPr sz="1200"/>
          </a:p>
        </p:txBody>
      </p:sp>
      <p:sp>
        <p:nvSpPr>
          <p:cNvPr id="131" name="Google Shape;131;p16"/>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16"/>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Data file</a:t>
            </a:r>
            <a:endParaRPr>
              <a:solidFill>
                <a:schemeClr val="lt1"/>
              </a:solidFill>
            </a:endParaRPr>
          </a:p>
        </p:txBody>
      </p:sp>
      <p:sp>
        <p:nvSpPr>
          <p:cNvPr id="133" name="Google Shape;133;p16"/>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File description</a:t>
            </a:r>
            <a:endParaRPr b="1" sz="1600"/>
          </a:p>
          <a:p>
            <a:pPr indent="-317500" lvl="0" marL="457200" rtl="0" algn="l">
              <a:spcBef>
                <a:spcPts val="800"/>
              </a:spcBef>
              <a:spcAft>
                <a:spcPts val="0"/>
              </a:spcAft>
              <a:buSzPts val="1400"/>
              <a:buChar char="➢"/>
            </a:pPr>
            <a:r>
              <a:rPr lang="en" sz="1400">
                <a:solidFill>
                  <a:srgbClr val="38761D"/>
                </a:solidFill>
              </a:rPr>
              <a:t>Train.csv</a:t>
            </a:r>
            <a:r>
              <a:rPr lang="en" sz="1400"/>
              <a:t>(</a:t>
            </a:r>
            <a:r>
              <a:rPr lang="en" sz="1200">
                <a:solidFill>
                  <a:srgbClr val="222222"/>
                </a:solidFill>
                <a:highlight>
                  <a:srgbClr val="F8F9FA"/>
                </a:highlight>
                <a:latin typeface="Arial"/>
                <a:ea typeface="Arial"/>
                <a:cs typeface="Arial"/>
                <a:sym typeface="Arial"/>
              </a:rPr>
              <a:t>990 data containing 64 features and corresponding species</a:t>
            </a:r>
            <a:r>
              <a:rPr lang="en" sz="1400">
                <a:solidFill>
                  <a:srgbClr val="222222"/>
                </a:solidFill>
                <a:highlight>
                  <a:srgbClr val="F8F9FA"/>
                </a:highlight>
                <a:latin typeface="Arial"/>
                <a:ea typeface="Arial"/>
                <a:cs typeface="Arial"/>
                <a:sym typeface="Arial"/>
              </a:rPr>
              <a:t>)</a:t>
            </a:r>
            <a:endParaRPr sz="1400">
              <a:solidFill>
                <a:srgbClr val="222222"/>
              </a:solidFill>
              <a:highlight>
                <a:srgbClr val="F8F9FA"/>
              </a:highlight>
              <a:latin typeface="Arial"/>
              <a:ea typeface="Arial"/>
              <a:cs typeface="Arial"/>
              <a:sym typeface="Arial"/>
            </a:endParaRPr>
          </a:p>
          <a:p>
            <a:pPr indent="-330200" lvl="0" marL="457200" rtl="0" algn="l">
              <a:spcBef>
                <a:spcPts val="0"/>
              </a:spcBef>
              <a:spcAft>
                <a:spcPts val="0"/>
              </a:spcAft>
              <a:buSzPts val="1600"/>
              <a:buChar char="➢"/>
            </a:pPr>
            <a:r>
              <a:rPr lang="en" sz="1400">
                <a:solidFill>
                  <a:srgbClr val="38761D"/>
                </a:solidFill>
              </a:rPr>
              <a:t>Test.csv</a:t>
            </a:r>
            <a:r>
              <a:rPr lang="en" sz="1400"/>
              <a:t>(</a:t>
            </a:r>
            <a:r>
              <a:rPr lang="en" sz="1200">
                <a:solidFill>
                  <a:srgbClr val="222222"/>
                </a:solidFill>
                <a:highlight>
                  <a:srgbClr val="F8F9FA"/>
                </a:highlight>
                <a:latin typeface="Arial"/>
                <a:ea typeface="Arial"/>
                <a:cs typeface="Arial"/>
                <a:sym typeface="Arial"/>
              </a:rPr>
              <a:t>594 data containing 64 features and no species</a:t>
            </a:r>
            <a:r>
              <a:rPr lang="en" sz="1400">
                <a:solidFill>
                  <a:srgbClr val="222222"/>
                </a:solidFill>
                <a:highlight>
                  <a:srgbClr val="F8F9FA"/>
                </a:highlight>
                <a:latin typeface="Arial"/>
                <a:ea typeface="Arial"/>
                <a:cs typeface="Arial"/>
                <a:sym typeface="Arial"/>
              </a:rPr>
              <a:t>)</a:t>
            </a:r>
            <a:endParaRPr sz="1600"/>
          </a:p>
        </p:txBody>
      </p:sp>
      <p:sp>
        <p:nvSpPr>
          <p:cNvPr id="134" name="Google Shape;134;p16"/>
          <p:cNvSpPr txBox="1"/>
          <p:nvPr>
            <p:ph idx="4294967295" type="body"/>
          </p:nvPr>
        </p:nvSpPr>
        <p:spPr>
          <a:xfrm>
            <a:off x="3336150" y="1546551"/>
            <a:ext cx="2257200" cy="314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rgbClr val="EFEFEF"/>
                </a:solidFill>
              </a:rPr>
              <a:t>Data feature</a:t>
            </a:r>
            <a:endParaRPr>
              <a:solidFill>
                <a:srgbClr val="EFEFE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file (ex:Train.csv include 990 data)</a:t>
            </a:r>
            <a:endParaRPr/>
          </a:p>
        </p:txBody>
      </p:sp>
      <p:pic>
        <p:nvPicPr>
          <p:cNvPr id="140" name="Google Shape;140;p17"/>
          <p:cNvPicPr preferRelativeResize="0"/>
          <p:nvPr/>
        </p:nvPicPr>
        <p:blipFill>
          <a:blip r:embed="rId3">
            <a:alphaModFix/>
          </a:blip>
          <a:stretch>
            <a:fillRect/>
          </a:stretch>
        </p:blipFill>
        <p:spPr>
          <a:xfrm>
            <a:off x="210775" y="1134525"/>
            <a:ext cx="7966824" cy="3425300"/>
          </a:xfrm>
          <a:prstGeom prst="rect">
            <a:avLst/>
          </a:prstGeom>
          <a:noFill/>
          <a:ln>
            <a:noFill/>
          </a:ln>
        </p:spPr>
      </p:pic>
      <p:sp>
        <p:nvSpPr>
          <p:cNvPr id="141" name="Google Shape;141;p17"/>
          <p:cNvSpPr/>
          <p:nvPr/>
        </p:nvSpPr>
        <p:spPr>
          <a:xfrm>
            <a:off x="1337025" y="1142950"/>
            <a:ext cx="6889500" cy="1389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17"/>
          <p:cNvCxnSpPr/>
          <p:nvPr/>
        </p:nvCxnSpPr>
        <p:spPr>
          <a:xfrm flipH="1">
            <a:off x="6955525" y="711900"/>
            <a:ext cx="357900" cy="423900"/>
          </a:xfrm>
          <a:prstGeom prst="straightConnector1">
            <a:avLst/>
          </a:prstGeom>
          <a:noFill/>
          <a:ln cap="flat" cmpd="sng" w="28575">
            <a:solidFill>
              <a:schemeClr val="dk2"/>
            </a:solidFill>
            <a:prstDash val="solid"/>
            <a:round/>
            <a:headEnd len="med" w="med" type="none"/>
            <a:tailEnd len="med" w="med" type="triangle"/>
          </a:ln>
        </p:spPr>
      </p:cxnSp>
      <p:sp>
        <p:nvSpPr>
          <p:cNvPr id="143" name="Google Shape;143;p17"/>
          <p:cNvSpPr txBox="1"/>
          <p:nvPr/>
        </p:nvSpPr>
        <p:spPr>
          <a:xfrm>
            <a:off x="7116150" y="397725"/>
            <a:ext cx="15489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Features of leaf</a:t>
            </a:r>
            <a:endParaRPr>
              <a:latin typeface="Roboto"/>
              <a:ea typeface="Roboto"/>
              <a:cs typeface="Roboto"/>
              <a:sym typeface="Roboto"/>
            </a:endParaRPr>
          </a:p>
        </p:txBody>
      </p:sp>
      <p:sp>
        <p:nvSpPr>
          <p:cNvPr id="144" name="Google Shape;144;p17"/>
          <p:cNvSpPr/>
          <p:nvPr/>
        </p:nvSpPr>
        <p:spPr>
          <a:xfrm>
            <a:off x="774450" y="1289075"/>
            <a:ext cx="621000" cy="3309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7"/>
          <p:cNvCxnSpPr>
            <a:endCxn id="144" idx="1"/>
          </p:cNvCxnSpPr>
          <p:nvPr/>
        </p:nvCxnSpPr>
        <p:spPr>
          <a:xfrm flipH="1" rot="10800000">
            <a:off x="642150" y="2943875"/>
            <a:ext cx="132300" cy="1805700"/>
          </a:xfrm>
          <a:prstGeom prst="straightConnector1">
            <a:avLst/>
          </a:prstGeom>
          <a:noFill/>
          <a:ln cap="flat" cmpd="sng" w="28575">
            <a:solidFill>
              <a:srgbClr val="0000FF"/>
            </a:solidFill>
            <a:prstDash val="solid"/>
            <a:round/>
            <a:headEnd len="med" w="med" type="none"/>
            <a:tailEnd len="med" w="med" type="triangle"/>
          </a:ln>
        </p:spPr>
      </p:cxnSp>
      <p:sp>
        <p:nvSpPr>
          <p:cNvPr id="146" name="Google Shape;146;p17"/>
          <p:cNvSpPr txBox="1"/>
          <p:nvPr/>
        </p:nvSpPr>
        <p:spPr>
          <a:xfrm>
            <a:off x="102275" y="4676550"/>
            <a:ext cx="14028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Species of leaf</a:t>
            </a:r>
            <a:endParaRPr>
              <a:solidFill>
                <a:srgbClr val="0000FF"/>
              </a:solidFill>
              <a:latin typeface="Roboto"/>
              <a:ea typeface="Roboto"/>
              <a:cs typeface="Roboto"/>
              <a:sym typeface="Roboto"/>
            </a:endParaRPr>
          </a:p>
        </p:txBody>
      </p:sp>
      <p:grpSp>
        <p:nvGrpSpPr>
          <p:cNvPr id="147" name="Google Shape;147;p17"/>
          <p:cNvGrpSpPr/>
          <p:nvPr/>
        </p:nvGrpSpPr>
        <p:grpSpPr>
          <a:xfrm>
            <a:off x="8017979" y="2651916"/>
            <a:ext cx="962242" cy="2230597"/>
            <a:chOff x="6803275" y="395363"/>
            <a:chExt cx="2212050" cy="2537076"/>
          </a:xfrm>
        </p:grpSpPr>
        <p:pic>
          <p:nvPicPr>
            <p:cNvPr id="148" name="Google Shape;148;p1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49" name="Google Shape;149;p1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0" name="Google Shape;150;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F46524"/>
                  </a:solidFill>
                  <a:latin typeface="Raleway"/>
                  <a:ea typeface="Raleway"/>
                  <a:cs typeface="Raleway"/>
                  <a:sym typeface="Raleway"/>
                </a:rPr>
                <a:t>Tip</a:t>
              </a:r>
              <a:endParaRPr b="1">
                <a:solidFill>
                  <a:srgbClr val="F46524"/>
                </a:solidFill>
                <a:latin typeface="Raleway"/>
                <a:ea typeface="Raleway"/>
                <a:cs typeface="Raleway"/>
                <a:sym typeface="Raleway"/>
              </a:endParaRPr>
            </a:p>
            <a:p>
              <a:pPr indent="0" lvl="0" marL="0" rtl="0" algn="l">
                <a:spcBef>
                  <a:spcPts val="800"/>
                </a:spcBef>
                <a:spcAft>
                  <a:spcPts val="800"/>
                </a:spcAft>
                <a:buClr>
                  <a:srgbClr val="000000"/>
                </a:buClr>
                <a:buSzPts val="1100"/>
                <a:buFont typeface="Arial"/>
                <a:buNone/>
              </a:pPr>
              <a:r>
                <a:rPr lang="en" sz="1200">
                  <a:solidFill>
                    <a:srgbClr val="000000"/>
                  </a:solidFill>
                  <a:latin typeface="Raleway"/>
                  <a:ea typeface="Raleway"/>
                  <a:cs typeface="Raleway"/>
                  <a:sym typeface="Raleway"/>
                </a:rPr>
                <a:t>The data source is from Kaggle: </a:t>
              </a:r>
              <a:r>
                <a:rPr lang="en" sz="1100" u="sng">
                  <a:solidFill>
                    <a:schemeClr val="hlink"/>
                  </a:solidFill>
                  <a:hlinkClick r:id="rId6"/>
                </a:rPr>
                <a:t>https://www.kaggle.com/c/leaf-classification/data</a:t>
              </a:r>
              <a:endParaRPr b="1" sz="1200">
                <a:solidFill>
                  <a:srgbClr val="000000"/>
                </a:solidFill>
                <a:latin typeface="Raleway"/>
                <a:ea typeface="Raleway"/>
                <a:cs typeface="Raleway"/>
                <a:sym typeface="Ralew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file (ex:Test.csv </a:t>
            </a:r>
            <a:r>
              <a:rPr lang="en"/>
              <a:t>include 594 data</a:t>
            </a:r>
            <a:r>
              <a:rPr lang="en"/>
              <a:t>)</a:t>
            </a:r>
            <a:endParaRPr/>
          </a:p>
        </p:txBody>
      </p:sp>
      <p:sp>
        <p:nvSpPr>
          <p:cNvPr id="156" name="Google Shape;156;p18"/>
          <p:cNvSpPr txBox="1"/>
          <p:nvPr/>
        </p:nvSpPr>
        <p:spPr>
          <a:xfrm>
            <a:off x="7116150" y="397725"/>
            <a:ext cx="15489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Features of leaf</a:t>
            </a:r>
            <a:endParaRPr>
              <a:latin typeface="Roboto"/>
              <a:ea typeface="Roboto"/>
              <a:cs typeface="Roboto"/>
              <a:sym typeface="Roboto"/>
            </a:endParaRPr>
          </a:p>
        </p:txBody>
      </p:sp>
      <p:pic>
        <p:nvPicPr>
          <p:cNvPr id="157" name="Google Shape;157;p18"/>
          <p:cNvPicPr preferRelativeResize="0"/>
          <p:nvPr/>
        </p:nvPicPr>
        <p:blipFill>
          <a:blip r:embed="rId3">
            <a:alphaModFix/>
          </a:blip>
          <a:stretch>
            <a:fillRect/>
          </a:stretch>
        </p:blipFill>
        <p:spPr>
          <a:xfrm>
            <a:off x="378860" y="974025"/>
            <a:ext cx="7943288" cy="3506350"/>
          </a:xfrm>
          <a:prstGeom prst="rect">
            <a:avLst/>
          </a:prstGeom>
          <a:noFill/>
          <a:ln>
            <a:noFill/>
          </a:ln>
        </p:spPr>
      </p:pic>
      <p:sp>
        <p:nvSpPr>
          <p:cNvPr id="158" name="Google Shape;158;p18"/>
          <p:cNvSpPr/>
          <p:nvPr/>
        </p:nvSpPr>
        <p:spPr>
          <a:xfrm>
            <a:off x="926550" y="984925"/>
            <a:ext cx="7463400" cy="123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 name="Google Shape;159;p18"/>
          <p:cNvCxnSpPr/>
          <p:nvPr/>
        </p:nvCxnSpPr>
        <p:spPr>
          <a:xfrm flipH="1">
            <a:off x="6821600" y="561925"/>
            <a:ext cx="338400" cy="423000"/>
          </a:xfrm>
          <a:prstGeom prst="straightConnector1">
            <a:avLst/>
          </a:prstGeom>
          <a:noFill/>
          <a:ln cap="flat" cmpd="sng" w="28575">
            <a:solidFill>
              <a:schemeClr val="dk2"/>
            </a:solidFill>
            <a:prstDash val="solid"/>
            <a:round/>
            <a:headEnd len="med" w="med" type="none"/>
            <a:tailEnd len="med" w="med" type="triangle"/>
          </a:ln>
        </p:spPr>
      </p:cxnSp>
      <p:sp>
        <p:nvSpPr>
          <p:cNvPr id="160" name="Google Shape;160;p18"/>
          <p:cNvSpPr/>
          <p:nvPr/>
        </p:nvSpPr>
        <p:spPr>
          <a:xfrm>
            <a:off x="393975" y="963050"/>
            <a:ext cx="547200" cy="3596700"/>
          </a:xfrm>
          <a:prstGeom prst="rect">
            <a:avLst/>
          </a:prstGeom>
          <a:noFill/>
          <a:ln cap="flat" cmpd="sng" w="28575">
            <a:solidFill>
              <a:srgbClr val="00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8"/>
          <p:cNvCxnSpPr/>
          <p:nvPr/>
        </p:nvCxnSpPr>
        <p:spPr>
          <a:xfrm rot="10800000">
            <a:off x="868150" y="4566975"/>
            <a:ext cx="933900" cy="262800"/>
          </a:xfrm>
          <a:prstGeom prst="straightConnector1">
            <a:avLst/>
          </a:prstGeom>
          <a:noFill/>
          <a:ln cap="flat" cmpd="sng" w="28575">
            <a:solidFill>
              <a:srgbClr val="0000FF"/>
            </a:solidFill>
            <a:prstDash val="solid"/>
            <a:round/>
            <a:headEnd len="med" w="med" type="none"/>
            <a:tailEnd len="med" w="med" type="triangle"/>
          </a:ln>
        </p:spPr>
      </p:cxnSp>
      <p:sp>
        <p:nvSpPr>
          <p:cNvPr id="162" name="Google Shape;162;p18"/>
          <p:cNvSpPr txBox="1"/>
          <p:nvPr/>
        </p:nvSpPr>
        <p:spPr>
          <a:xfrm>
            <a:off x="1860425" y="4618200"/>
            <a:ext cx="64275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Roboto"/>
                <a:ea typeface="Roboto"/>
                <a:cs typeface="Roboto"/>
                <a:sym typeface="Roboto"/>
              </a:rPr>
              <a:t>No species(need to classify through trained model)</a:t>
            </a:r>
            <a:endParaRPr>
              <a:solidFill>
                <a:srgbClr val="0000FF"/>
              </a:solidFill>
              <a:latin typeface="Roboto"/>
              <a:ea typeface="Roboto"/>
              <a:cs typeface="Roboto"/>
              <a:sym typeface="Roboto"/>
            </a:endParaRPr>
          </a:p>
        </p:txBody>
      </p:sp>
      <p:grpSp>
        <p:nvGrpSpPr>
          <p:cNvPr id="163" name="Google Shape;163;p18"/>
          <p:cNvGrpSpPr/>
          <p:nvPr/>
        </p:nvGrpSpPr>
        <p:grpSpPr>
          <a:xfrm>
            <a:off x="8105529" y="2775941"/>
            <a:ext cx="962242" cy="2230597"/>
            <a:chOff x="6803275" y="395363"/>
            <a:chExt cx="2212050" cy="2537076"/>
          </a:xfrm>
        </p:grpSpPr>
        <p:pic>
          <p:nvPicPr>
            <p:cNvPr id="164" name="Google Shape;164;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65" name="Google Shape;165;p1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66" name="Google Shape;166;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F46524"/>
                  </a:solidFill>
                  <a:latin typeface="Raleway"/>
                  <a:ea typeface="Raleway"/>
                  <a:cs typeface="Raleway"/>
                  <a:sym typeface="Raleway"/>
                </a:rPr>
                <a:t>Tip</a:t>
              </a:r>
              <a:endParaRPr b="1">
                <a:solidFill>
                  <a:srgbClr val="F46524"/>
                </a:solidFill>
                <a:latin typeface="Raleway"/>
                <a:ea typeface="Raleway"/>
                <a:cs typeface="Raleway"/>
                <a:sym typeface="Raleway"/>
              </a:endParaRPr>
            </a:p>
            <a:p>
              <a:pPr indent="0" lvl="0" marL="0" rtl="0" algn="l">
                <a:spcBef>
                  <a:spcPts val="800"/>
                </a:spcBef>
                <a:spcAft>
                  <a:spcPts val="800"/>
                </a:spcAft>
                <a:buClr>
                  <a:srgbClr val="000000"/>
                </a:buClr>
                <a:buSzPts val="1100"/>
                <a:buFont typeface="Arial"/>
                <a:buNone/>
              </a:pPr>
              <a:r>
                <a:rPr lang="en" sz="1200">
                  <a:solidFill>
                    <a:srgbClr val="000000"/>
                  </a:solidFill>
                  <a:latin typeface="Raleway"/>
                  <a:ea typeface="Raleway"/>
                  <a:cs typeface="Raleway"/>
                  <a:sym typeface="Raleway"/>
                </a:rPr>
                <a:t>The data source is from Kaggle: </a:t>
              </a:r>
              <a:r>
                <a:rPr lang="en" sz="1100" u="sng">
                  <a:solidFill>
                    <a:schemeClr val="hlink"/>
                  </a:solidFill>
                  <a:hlinkClick r:id="rId6"/>
                </a:rPr>
                <a:t>https://www.kaggle.com/c/leaf-classification/data</a:t>
              </a:r>
              <a:endParaRPr b="1" sz="1200">
                <a:solidFill>
                  <a:srgbClr val="000000"/>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172" name="Google Shape;172;p1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data</a:t>
            </a:r>
            <a:endParaRPr/>
          </a:p>
        </p:txBody>
      </p:sp>
      <p:sp>
        <p:nvSpPr>
          <p:cNvPr id="173" name="Google Shape;173;p19"/>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Processing data(Train data)</a:t>
            </a:r>
            <a:endParaRPr/>
          </a:p>
          <a:p>
            <a:pPr indent="0" lvl="0" marL="1371600" rtl="0" algn="l">
              <a:spcBef>
                <a:spcPts val="1600"/>
              </a:spcBef>
              <a:spcAft>
                <a:spcPts val="0"/>
              </a:spcAft>
              <a:buNone/>
            </a:pPr>
            <a:r>
              <a:rPr lang="en" sz="1100">
                <a:solidFill>
                  <a:srgbClr val="FF0000"/>
                </a:solidFill>
              </a:rPr>
              <a:t>I.</a:t>
            </a:r>
            <a:r>
              <a:rPr lang="en" sz="1100"/>
              <a:t>Encode the species of leaf and </a:t>
            </a:r>
            <a:r>
              <a:rPr lang="en" sz="1100"/>
              <a:t>Split the train data of encoded species as “label”</a:t>
            </a:r>
            <a:r>
              <a:rPr lang="en" sz="1100"/>
              <a:t> </a:t>
            </a:r>
            <a:endParaRPr sz="1100"/>
          </a:p>
          <a:p>
            <a:pPr indent="0" lvl="0" marL="1371600" rtl="0" algn="l">
              <a:spcBef>
                <a:spcPts val="1600"/>
              </a:spcBef>
              <a:spcAft>
                <a:spcPts val="0"/>
              </a:spcAft>
              <a:buNone/>
            </a:pPr>
            <a:r>
              <a:rPr lang="en" sz="1100">
                <a:solidFill>
                  <a:srgbClr val="FF0000"/>
                </a:solidFill>
              </a:rPr>
              <a:t>II.</a:t>
            </a:r>
            <a:r>
              <a:rPr lang="en" sz="1100"/>
              <a:t>Spilt the train data(label) into training data(label) and validation data(label).</a:t>
            </a:r>
            <a:endParaRPr sz="1100"/>
          </a:p>
          <a:p>
            <a:pPr indent="0" lvl="0" marL="1371600" rtl="0" algn="l">
              <a:spcBef>
                <a:spcPts val="1600"/>
              </a:spcBef>
              <a:spcAft>
                <a:spcPts val="1600"/>
              </a:spcAft>
              <a:buNone/>
            </a:pPr>
            <a:r>
              <a:rPr lang="en" sz="1100">
                <a:solidFill>
                  <a:srgbClr val="FF0000"/>
                </a:solidFill>
              </a:rPr>
              <a:t>III.</a:t>
            </a:r>
            <a:r>
              <a:rPr lang="en" sz="1100">
                <a:solidFill>
                  <a:srgbClr val="FFFFFF"/>
                </a:solidFill>
              </a:rPr>
              <a:t>Take the training and validation data into the array for fitting model’s shape and suitably identifying features.</a:t>
            </a:r>
            <a:endParaRPr sz="11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Setup</a:t>
            </a:r>
            <a:endParaRPr/>
          </a:p>
        </p:txBody>
      </p:sp>
      <p:sp>
        <p:nvSpPr>
          <p:cNvPr id="179" name="Google Shape;179;p2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Processing data</a:t>
            </a:r>
            <a:endParaRPr/>
          </a:p>
        </p:txBody>
      </p:sp>
      <p:sp>
        <p:nvSpPr>
          <p:cNvPr id="180" name="Google Shape;180;p20"/>
          <p:cNvSpPr txBox="1"/>
          <p:nvPr>
            <p:ph idx="2" type="body"/>
          </p:nvPr>
        </p:nvSpPr>
        <p:spPr>
          <a:xfrm>
            <a:off x="4939500" y="724200"/>
            <a:ext cx="3837000" cy="369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Processing data(Train data)</a:t>
            </a:r>
            <a:endParaRPr/>
          </a:p>
          <a:p>
            <a:pPr indent="0" lvl="0" marL="1371600" rtl="0" algn="l">
              <a:spcBef>
                <a:spcPts val="1600"/>
              </a:spcBef>
              <a:spcAft>
                <a:spcPts val="0"/>
              </a:spcAft>
              <a:buNone/>
            </a:pPr>
            <a:r>
              <a:rPr lang="en" sz="1100">
                <a:solidFill>
                  <a:srgbClr val="FF0000"/>
                </a:solidFill>
              </a:rPr>
              <a:t>I.</a:t>
            </a:r>
            <a:r>
              <a:rPr lang="en" sz="1100"/>
              <a:t>Encode the species of leaf and Split the train data of encoded species as “label” </a:t>
            </a:r>
            <a:endParaRPr sz="1100"/>
          </a:p>
          <a:p>
            <a:pPr indent="0" lvl="0" marL="1371600" rtl="0" algn="l">
              <a:spcBef>
                <a:spcPts val="1600"/>
              </a:spcBef>
              <a:spcAft>
                <a:spcPts val="0"/>
              </a:spcAft>
              <a:buNone/>
            </a:pPr>
            <a:r>
              <a:rPr lang="en" sz="1100">
                <a:solidFill>
                  <a:srgbClr val="1155CC"/>
                </a:solidFill>
              </a:rPr>
              <a:t>II.Spilt the train data(label) into training data(label) and validation data(label).</a:t>
            </a:r>
            <a:endParaRPr sz="1100">
              <a:solidFill>
                <a:srgbClr val="1155CC"/>
              </a:solidFill>
            </a:endParaRPr>
          </a:p>
          <a:p>
            <a:pPr indent="0" lvl="0" marL="1371600" rtl="0" algn="l">
              <a:spcBef>
                <a:spcPts val="1600"/>
              </a:spcBef>
              <a:spcAft>
                <a:spcPts val="1600"/>
              </a:spcAft>
              <a:buNone/>
            </a:pPr>
            <a:r>
              <a:rPr lang="en" sz="1100">
                <a:solidFill>
                  <a:srgbClr val="1155CC"/>
                </a:solidFill>
              </a:rPr>
              <a:t>III.Take the training and validation data into the array for fitting model’s shape and suitably identifying features.</a:t>
            </a:r>
            <a:endParaRPr sz="1100">
              <a:solidFill>
                <a:srgbClr val="1155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311700" y="144475"/>
            <a:ext cx="8520600" cy="60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t>Encode the species of leaf and split the train.csv of encoded species as “label” </a:t>
            </a:r>
            <a:endParaRPr sz="1800"/>
          </a:p>
        </p:txBody>
      </p:sp>
      <p:pic>
        <p:nvPicPr>
          <p:cNvPr id="186" name="Google Shape;186;p21"/>
          <p:cNvPicPr preferRelativeResize="0"/>
          <p:nvPr/>
        </p:nvPicPr>
        <p:blipFill>
          <a:blip r:embed="rId3">
            <a:alphaModFix/>
          </a:blip>
          <a:stretch>
            <a:fillRect/>
          </a:stretch>
        </p:blipFill>
        <p:spPr>
          <a:xfrm>
            <a:off x="1503725" y="1049925"/>
            <a:ext cx="5238750" cy="1809750"/>
          </a:xfrm>
          <a:prstGeom prst="rect">
            <a:avLst/>
          </a:prstGeom>
          <a:noFill/>
          <a:ln>
            <a:noFill/>
          </a:ln>
        </p:spPr>
      </p:pic>
      <p:sp>
        <p:nvSpPr>
          <p:cNvPr id="187" name="Google Shape;187;p21"/>
          <p:cNvSpPr txBox="1"/>
          <p:nvPr/>
        </p:nvSpPr>
        <p:spPr>
          <a:xfrm>
            <a:off x="3487950" y="784400"/>
            <a:ext cx="15354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Train.csv</a:t>
            </a:r>
            <a:endParaRPr>
              <a:latin typeface="Roboto"/>
              <a:ea typeface="Roboto"/>
              <a:cs typeface="Roboto"/>
              <a:sym typeface="Roboto"/>
            </a:endParaRPr>
          </a:p>
        </p:txBody>
      </p:sp>
      <p:cxnSp>
        <p:nvCxnSpPr>
          <p:cNvPr id="188" name="Google Shape;188;p21"/>
          <p:cNvCxnSpPr>
            <a:stCxn id="186" idx="2"/>
            <a:endCxn id="189" idx="0"/>
          </p:cNvCxnSpPr>
          <p:nvPr/>
        </p:nvCxnSpPr>
        <p:spPr>
          <a:xfrm flipH="1">
            <a:off x="2315300" y="2859675"/>
            <a:ext cx="1807800" cy="5331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1"/>
          <p:cNvCxnSpPr>
            <a:endCxn id="191" idx="1"/>
          </p:cNvCxnSpPr>
          <p:nvPr/>
        </p:nvCxnSpPr>
        <p:spPr>
          <a:xfrm>
            <a:off x="4150125" y="2859650"/>
            <a:ext cx="1202400" cy="1151700"/>
          </a:xfrm>
          <a:prstGeom prst="straightConnector1">
            <a:avLst/>
          </a:prstGeom>
          <a:noFill/>
          <a:ln cap="flat" cmpd="sng" w="9525">
            <a:solidFill>
              <a:schemeClr val="dk2"/>
            </a:solidFill>
            <a:prstDash val="solid"/>
            <a:round/>
            <a:headEnd len="med" w="med" type="none"/>
            <a:tailEnd len="med" w="med" type="triangle"/>
          </a:ln>
        </p:spPr>
      </p:cxnSp>
      <p:pic>
        <p:nvPicPr>
          <p:cNvPr id="189" name="Google Shape;189;p21"/>
          <p:cNvPicPr preferRelativeResize="0"/>
          <p:nvPr/>
        </p:nvPicPr>
        <p:blipFill>
          <a:blip r:embed="rId4">
            <a:alphaModFix/>
          </a:blip>
          <a:stretch>
            <a:fillRect/>
          </a:stretch>
        </p:blipFill>
        <p:spPr>
          <a:xfrm>
            <a:off x="152400" y="3392750"/>
            <a:ext cx="4325563" cy="1633725"/>
          </a:xfrm>
          <a:prstGeom prst="rect">
            <a:avLst/>
          </a:prstGeom>
          <a:noFill/>
          <a:ln>
            <a:noFill/>
          </a:ln>
        </p:spPr>
      </p:pic>
      <p:pic>
        <p:nvPicPr>
          <p:cNvPr id="191" name="Google Shape;191;p21"/>
          <p:cNvPicPr preferRelativeResize="0"/>
          <p:nvPr/>
        </p:nvPicPr>
        <p:blipFill>
          <a:blip r:embed="rId5">
            <a:alphaModFix/>
          </a:blip>
          <a:stretch>
            <a:fillRect/>
          </a:stretch>
        </p:blipFill>
        <p:spPr>
          <a:xfrm>
            <a:off x="5352525" y="2935800"/>
            <a:ext cx="1757825" cy="2151100"/>
          </a:xfrm>
          <a:prstGeom prst="rect">
            <a:avLst/>
          </a:prstGeom>
          <a:noFill/>
          <a:ln>
            <a:noFill/>
          </a:ln>
        </p:spPr>
      </p:pic>
      <p:sp>
        <p:nvSpPr>
          <p:cNvPr id="192" name="Google Shape;192;p21"/>
          <p:cNvSpPr txBox="1"/>
          <p:nvPr/>
        </p:nvSpPr>
        <p:spPr>
          <a:xfrm>
            <a:off x="633500" y="3157325"/>
            <a:ext cx="15354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Train data</a:t>
            </a:r>
            <a:endParaRPr>
              <a:latin typeface="Roboto"/>
              <a:ea typeface="Roboto"/>
              <a:cs typeface="Roboto"/>
              <a:sym typeface="Roboto"/>
            </a:endParaRPr>
          </a:p>
        </p:txBody>
      </p:sp>
      <p:sp>
        <p:nvSpPr>
          <p:cNvPr id="193" name="Google Shape;193;p21"/>
          <p:cNvSpPr txBox="1"/>
          <p:nvPr/>
        </p:nvSpPr>
        <p:spPr>
          <a:xfrm>
            <a:off x="5463738" y="2730700"/>
            <a:ext cx="1535400" cy="2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Label</a:t>
            </a:r>
            <a:endParaRPr>
              <a:latin typeface="Roboto"/>
              <a:ea typeface="Roboto"/>
              <a:cs typeface="Roboto"/>
              <a:sym typeface="Roboto"/>
            </a:endParaRPr>
          </a:p>
        </p:txBody>
      </p:sp>
      <p:sp>
        <p:nvSpPr>
          <p:cNvPr id="194" name="Google Shape;194;p21"/>
          <p:cNvSpPr txBox="1"/>
          <p:nvPr/>
        </p:nvSpPr>
        <p:spPr>
          <a:xfrm>
            <a:off x="3827575" y="2730700"/>
            <a:ext cx="650400" cy="3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Split</a:t>
            </a:r>
            <a:endParaRPr>
              <a:latin typeface="Roboto"/>
              <a:ea typeface="Roboto"/>
              <a:cs typeface="Roboto"/>
              <a:sym typeface="Roboto"/>
            </a:endParaRPr>
          </a:p>
        </p:txBody>
      </p:sp>
      <p:sp>
        <p:nvSpPr>
          <p:cNvPr id="195" name="Google Shape;195;p21"/>
          <p:cNvSpPr/>
          <p:nvPr/>
        </p:nvSpPr>
        <p:spPr>
          <a:xfrm>
            <a:off x="1082475" y="700425"/>
            <a:ext cx="5610300" cy="2101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96275" y="3193900"/>
            <a:ext cx="4325700" cy="1893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5023350" y="2730700"/>
            <a:ext cx="2546400" cy="2356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